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0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4" r:id="rId23"/>
    <p:sldId id="277" r:id="rId24"/>
    <p:sldId id="278" r:id="rId25"/>
    <p:sldId id="279" r:id="rId26"/>
    <p:sldId id="280" r:id="rId27"/>
    <p:sldId id="281" r:id="rId28"/>
    <p:sldId id="285" r:id="rId29"/>
    <p:sldId id="282" r:id="rId30"/>
    <p:sldId id="283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3" r:id="rId48"/>
    <p:sldId id="302" r:id="rId49"/>
    <p:sldId id="304" r:id="rId50"/>
    <p:sldId id="305" r:id="rId51"/>
    <p:sldId id="306" r:id="rId52"/>
    <p:sldId id="307" r:id="rId5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9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50" d="100"/>
          <a:sy n="150" d="100"/>
        </p:scale>
        <p:origin x="2094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JP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80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659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833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56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337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646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016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57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169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350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863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B4921-DD71-40F3-A758-B95CF87DB70A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1858DB-9D9B-4DDA-873E-E8AF813175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153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77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7" Type="http://schemas.openxmlformats.org/officeDocument/2006/relationships/image" Target="../media/image83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7" Type="http://schemas.openxmlformats.org/officeDocument/2006/relationships/image" Target="../media/image89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8.png"/><Relationship Id="rId5" Type="http://schemas.openxmlformats.org/officeDocument/2006/relationships/image" Target="../media/image87.png"/><Relationship Id="rId4" Type="http://schemas.openxmlformats.org/officeDocument/2006/relationships/image" Target="../media/image8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png"/><Relationship Id="rId3" Type="http://schemas.openxmlformats.org/officeDocument/2006/relationships/image" Target="../media/image95.png"/><Relationship Id="rId7" Type="http://schemas.openxmlformats.org/officeDocument/2006/relationships/image" Target="../media/image99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8.png"/><Relationship Id="rId11" Type="http://schemas.openxmlformats.org/officeDocument/2006/relationships/image" Target="../media/image103.png"/><Relationship Id="rId5" Type="http://schemas.openxmlformats.org/officeDocument/2006/relationships/image" Target="../media/image97.png"/><Relationship Id="rId10" Type="http://schemas.openxmlformats.org/officeDocument/2006/relationships/image" Target="../media/image102.png"/><Relationship Id="rId4" Type="http://schemas.openxmlformats.org/officeDocument/2006/relationships/image" Target="../media/image96.png"/><Relationship Id="rId9" Type="http://schemas.openxmlformats.org/officeDocument/2006/relationships/image" Target="../media/image10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7" Type="http://schemas.openxmlformats.org/officeDocument/2006/relationships/image" Target="../media/image109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8.png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3.png"/><Relationship Id="rId4" Type="http://schemas.openxmlformats.org/officeDocument/2006/relationships/image" Target="../media/image11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8.png"/><Relationship Id="rId5" Type="http://schemas.openxmlformats.org/officeDocument/2006/relationships/image" Target="../media/image117.png"/><Relationship Id="rId4" Type="http://schemas.openxmlformats.org/officeDocument/2006/relationships/image" Target="../media/image116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png"/><Relationship Id="rId3" Type="http://schemas.openxmlformats.org/officeDocument/2006/relationships/image" Target="../media/image120.png"/><Relationship Id="rId7" Type="http://schemas.openxmlformats.org/officeDocument/2006/relationships/image" Target="../media/image124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3.png"/><Relationship Id="rId5" Type="http://schemas.openxmlformats.org/officeDocument/2006/relationships/image" Target="../media/image122.png"/><Relationship Id="rId4" Type="http://schemas.openxmlformats.org/officeDocument/2006/relationships/image" Target="../media/image121.png"/><Relationship Id="rId9" Type="http://schemas.openxmlformats.org/officeDocument/2006/relationships/image" Target="../media/image12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0.png"/><Relationship Id="rId4" Type="http://schemas.openxmlformats.org/officeDocument/2006/relationships/image" Target="../media/image12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5.png"/><Relationship Id="rId5" Type="http://schemas.openxmlformats.org/officeDocument/2006/relationships/image" Target="../media/image134.png"/><Relationship Id="rId4" Type="http://schemas.openxmlformats.org/officeDocument/2006/relationships/image" Target="../media/image13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5.png"/><Relationship Id="rId5" Type="http://schemas.openxmlformats.org/officeDocument/2006/relationships/image" Target="../media/image134.png"/><Relationship Id="rId4" Type="http://schemas.openxmlformats.org/officeDocument/2006/relationships/image" Target="../media/image13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0.png"/><Relationship Id="rId4" Type="http://schemas.openxmlformats.org/officeDocument/2006/relationships/image" Target="../media/image13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figma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F428F72-887C-46AB-A2F0-B689328B8024}"/>
              </a:ext>
            </a:extLst>
          </p:cNvPr>
          <p:cNvSpPr/>
          <p:nvPr/>
        </p:nvSpPr>
        <p:spPr>
          <a:xfrm>
            <a:off x="0" y="3108081"/>
            <a:ext cx="8924192" cy="641839"/>
          </a:xfrm>
          <a:prstGeom prst="rect">
            <a:avLst/>
          </a:prstGeom>
          <a:solidFill>
            <a:srgbClr val="D99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F073D-EAF9-408D-B28D-312A1A59FE62}"/>
              </a:ext>
            </a:extLst>
          </p:cNvPr>
          <p:cNvSpPr txBox="1"/>
          <p:nvPr/>
        </p:nvSpPr>
        <p:spPr>
          <a:xfrm>
            <a:off x="452583" y="3244334"/>
            <a:ext cx="696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/>
              <a:t>디자인 프레임워크를 위한 </a:t>
            </a:r>
            <a:r>
              <a:rPr lang="en-US" altLang="ko-KR" b="1" smtClean="0"/>
              <a:t>Figma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3260530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4909" y="1615648"/>
            <a:ext cx="8174182" cy="2501161"/>
            <a:chOff x="750010" y="1300724"/>
            <a:chExt cx="8174182" cy="250116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EF808B-284E-4008-8950-3D62AD7DAA93}"/>
                </a:ext>
              </a:extLst>
            </p:cNvPr>
            <p:cNvSpPr txBox="1"/>
            <p:nvPr/>
          </p:nvSpPr>
          <p:spPr>
            <a:xfrm>
              <a:off x="1354992" y="1300724"/>
              <a:ext cx="696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b="1" smtClean="0"/>
                <a:t>Figma </a:t>
              </a:r>
              <a:r>
                <a:rPr lang="ko-KR" altLang="en-US" sz="3500" b="1" smtClean="0"/>
                <a:t>프레임만들기</a:t>
              </a:r>
              <a:endParaRPr lang="ko-KR" altLang="en-US" sz="3500" b="1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750010" y="2051739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① </a:t>
              </a:r>
              <a:r>
                <a:rPr lang="en-US" altLang="ko-KR" sz="1400" smtClean="0"/>
                <a:t>Figma</a:t>
              </a:r>
              <a:r>
                <a:rPr lang="ko-KR" altLang="en-US" sz="1400"/>
                <a:t> </a:t>
              </a:r>
              <a:r>
                <a:rPr lang="ko-KR" altLang="en-US" sz="1400" smtClean="0"/>
                <a:t>프로젝트 이름 바꾸기 </a:t>
              </a:r>
              <a:r>
                <a:rPr lang="en-US" altLang="ko-KR" sz="1400" smtClean="0"/>
                <a:t>(*</a:t>
              </a:r>
              <a:r>
                <a:rPr lang="ko-KR" altLang="en-US" sz="1400" smtClean="0"/>
                <a:t>기본적으로 </a:t>
              </a:r>
              <a:r>
                <a:rPr lang="en-US" altLang="ko-KR" sz="1400" smtClean="0"/>
                <a:t>Auto Saved </a:t>
              </a:r>
              <a:r>
                <a:rPr lang="ko-KR" altLang="en-US" sz="1400" smtClean="0"/>
                <a:t>기능 탑재 </a:t>
              </a:r>
              <a:r>
                <a:rPr lang="en-US" altLang="ko-KR" sz="1400" smtClean="0"/>
                <a:t>/ </a:t>
              </a:r>
              <a:r>
                <a:rPr lang="ko-KR" altLang="en-US" sz="1400" smtClean="0"/>
                <a:t>별도의 저장 불필요</a:t>
              </a:r>
              <a:r>
                <a:rPr lang="en-US" altLang="ko-KR" sz="1400" smtClean="0"/>
                <a:t>)</a:t>
              </a:r>
              <a:endParaRPr lang="ko-KR" altLang="en-US" sz="1400" b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359516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② </a:t>
              </a:r>
              <a:r>
                <a:rPr lang="en-US" altLang="ko-KR" sz="1400" smtClean="0"/>
                <a:t>New Figjam File : </a:t>
              </a:r>
              <a:r>
                <a:rPr lang="ko-KR" altLang="en-US" sz="1400" smtClean="0"/>
                <a:t>협업 프로젝트 진행 시</a:t>
              </a:r>
              <a:r>
                <a:rPr lang="en-US" altLang="ko-KR" sz="1400" smtClean="0"/>
                <a:t>, </a:t>
              </a:r>
              <a:r>
                <a:rPr lang="ko-KR" altLang="en-US" sz="1400" smtClean="0"/>
                <a:t>사용</a:t>
              </a:r>
              <a:endParaRPr lang="ko-KR" altLang="en-US" sz="1400" b="1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673045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mtClean="0"/>
                <a:t>③ 프레임 만들기 </a:t>
              </a:r>
              <a:r>
                <a:rPr lang="en-US" altLang="ko-KR" sz="1400" smtClean="0"/>
                <a:t>: </a:t>
              </a:r>
              <a:r>
                <a:rPr lang="ko-KR" altLang="en-US" sz="1400" smtClean="0"/>
                <a:t>단축키 </a:t>
              </a:r>
              <a:r>
                <a:rPr lang="en-US" altLang="ko-KR" sz="1400" smtClean="0"/>
                <a:t>F =&gt; </a:t>
              </a:r>
              <a:r>
                <a:rPr lang="ko-KR" altLang="en-US" sz="1400" smtClean="0"/>
                <a:t>아이폰</a:t>
              </a:r>
              <a:r>
                <a:rPr lang="en-US" altLang="ko-KR" sz="1400" smtClean="0"/>
                <a:t>13 Mini </a:t>
              </a:r>
              <a:r>
                <a:rPr lang="ko-KR" altLang="en-US" sz="1400" smtClean="0"/>
                <a:t>선택 </a:t>
              </a:r>
              <a:r>
                <a:rPr lang="en-US" altLang="ko-KR" sz="1400" smtClean="0"/>
                <a:t>=&gt; Height </a:t>
              </a:r>
              <a:r>
                <a:rPr lang="ko-KR" altLang="en-US" sz="1400" smtClean="0"/>
                <a:t>수정 </a:t>
              </a:r>
              <a:r>
                <a:rPr lang="en-US" altLang="ko-KR" sz="1400" smtClean="0"/>
                <a:t>: 750 (*</a:t>
              </a:r>
              <a:r>
                <a:rPr lang="ko-KR" altLang="en-US" sz="1400" smtClean="0"/>
                <a:t>대중적인 사이즈</a:t>
              </a:r>
              <a:r>
                <a:rPr lang="en-US" altLang="ko-KR" sz="1400" smtClean="0"/>
                <a:t>)</a:t>
              </a:r>
              <a:endParaRPr lang="ko-KR" altLang="en-US" sz="1400" b="1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980822"/>
              <a:ext cx="81741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smtClean="0"/>
                <a:t>**</a:t>
              </a:r>
              <a:r>
                <a:rPr lang="ko-KR" altLang="en-US" sz="1400" smtClean="0"/>
                <a:t>캔버스 사이즈 조절 </a:t>
              </a:r>
              <a:r>
                <a:rPr lang="en-US" altLang="ko-KR" sz="1400" smtClean="0"/>
                <a:t>: ctrl + </a:t>
              </a:r>
              <a:r>
                <a:rPr lang="ko-KR" altLang="en-US" sz="1400" smtClean="0"/>
                <a:t>마우스 휠 </a:t>
              </a:r>
              <a:r>
                <a:rPr lang="en-US" altLang="ko-KR" sz="1400" smtClean="0"/>
                <a:t>/ </a:t>
              </a:r>
              <a:r>
                <a:rPr lang="ko-KR" altLang="en-US" sz="1400" smtClean="0"/>
                <a:t>캔버스 화면 이동 </a:t>
              </a:r>
              <a:r>
                <a:rPr lang="en-US" altLang="ko-KR" sz="1400" smtClean="0"/>
                <a:t>: space bar + </a:t>
              </a:r>
              <a:r>
                <a:rPr lang="ko-KR" altLang="en-US" sz="1400" smtClean="0"/>
                <a:t>마우스 클릭이동 </a:t>
              </a:r>
              <a:r>
                <a:rPr lang="en-US" altLang="ko-KR" sz="1400" smtClean="0"/>
                <a:t>/ </a:t>
              </a:r>
            </a:p>
            <a:p>
              <a:r>
                <a:rPr lang="ko-KR" altLang="en-US" sz="1400" smtClean="0"/>
                <a:t>복제 </a:t>
              </a:r>
              <a:r>
                <a:rPr lang="en-US" altLang="ko-KR" sz="1400" smtClean="0"/>
                <a:t>: Ctrl + D</a:t>
              </a:r>
              <a:endParaRPr lang="ko-KR" altLang="en-US" sz="1400" b="1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3494108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smtClean="0"/>
                <a:t>④ 총 </a:t>
              </a:r>
              <a:r>
                <a:rPr lang="en-US" altLang="ko-KR" sz="1400" b="1" smtClean="0"/>
                <a:t>10</a:t>
              </a:r>
              <a:r>
                <a:rPr lang="ko-KR" altLang="en-US" sz="1400" b="1" smtClean="0"/>
                <a:t>개의 프레임만들기</a:t>
              </a:r>
              <a:endParaRPr lang="ko-KR" altLang="en-US" sz="1400" b="1"/>
            </a:p>
          </p:txBody>
        </p:sp>
      </p:grp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197" y="4107862"/>
            <a:ext cx="6709607" cy="2607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6399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4909" y="1615648"/>
            <a:ext cx="8174182" cy="1366569"/>
            <a:chOff x="750010" y="1300724"/>
            <a:chExt cx="8174182" cy="136656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EF808B-284E-4008-8950-3D62AD7DAA93}"/>
                </a:ext>
              </a:extLst>
            </p:cNvPr>
            <p:cNvSpPr txBox="1"/>
            <p:nvPr/>
          </p:nvSpPr>
          <p:spPr>
            <a:xfrm>
              <a:off x="1354992" y="1300724"/>
              <a:ext cx="696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b="1" smtClean="0"/>
                <a:t>Figma </a:t>
              </a:r>
              <a:r>
                <a:rPr lang="ko-KR" altLang="en-US" sz="3500" b="1" smtClean="0"/>
                <a:t>프레임수정</a:t>
              </a:r>
              <a:endParaRPr lang="ko-KR" altLang="en-US" sz="3500" b="1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750010" y="2051739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① </a:t>
              </a:r>
              <a:r>
                <a:rPr lang="ko-KR" altLang="en-US" sz="1400" smtClean="0"/>
                <a:t>프레임 위치</a:t>
              </a:r>
              <a:r>
                <a:rPr lang="en-US" altLang="ko-KR" sz="1400" smtClean="0"/>
                <a:t>.</a:t>
              </a:r>
              <a:r>
                <a:rPr lang="ko-KR" altLang="en-US" sz="1400" smtClean="0"/>
                <a:t>순서 변경 </a:t>
              </a:r>
              <a:r>
                <a:rPr lang="en-US" altLang="ko-KR" sz="1400" smtClean="0"/>
                <a:t>=&gt; 01~10</a:t>
              </a:r>
              <a:r>
                <a:rPr lang="ko-KR" altLang="en-US" sz="1400" smtClean="0"/>
                <a:t>까지 </a:t>
              </a:r>
              <a:r>
                <a:rPr lang="en-US" altLang="ko-KR" sz="1400" smtClean="0"/>
                <a:t>(*</a:t>
              </a:r>
              <a:r>
                <a:rPr lang="ko-KR" altLang="en-US" sz="1400" smtClean="0"/>
                <a:t>순서 변경을 해줘야 캔버스 작업 용이</a:t>
              </a:r>
              <a:r>
                <a:rPr lang="en-US" altLang="ko-KR" sz="1400" smtClean="0"/>
                <a:t>)</a:t>
              </a:r>
              <a:endParaRPr lang="ko-KR" altLang="en-US" sz="1400" b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359516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② </a:t>
              </a:r>
              <a:r>
                <a:rPr lang="ko-KR" altLang="en-US" sz="1400" smtClean="0"/>
                <a:t>프레임 이름 변경 </a:t>
              </a:r>
              <a:r>
                <a:rPr lang="en-US" altLang="ko-KR" sz="1400" smtClean="0"/>
                <a:t>: 01 ~ 10</a:t>
              </a:r>
              <a:r>
                <a:rPr lang="ko-KR" altLang="en-US" sz="1400" smtClean="0"/>
                <a:t>까지</a:t>
              </a:r>
              <a:endParaRPr lang="ko-KR" altLang="en-US" sz="1400" b="1"/>
            </a:p>
          </p:txBody>
        </p:sp>
      </p:grp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0404" y="3132102"/>
            <a:ext cx="6203193" cy="33093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252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1089891" y="1615648"/>
            <a:ext cx="696421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Figma </a:t>
            </a:r>
            <a:r>
              <a:rPr lang="ko-KR" altLang="en-US" sz="3500" b="1" smtClean="0"/>
              <a:t>프레임내용</a:t>
            </a:r>
            <a:endParaRPr lang="ko-KR" altLang="en-US" sz="3500" b="1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8880"/>
            <a:ext cx="9144000" cy="441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721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4909" y="1615648"/>
            <a:ext cx="8174182" cy="1889789"/>
            <a:chOff x="750010" y="1300724"/>
            <a:chExt cx="8174182" cy="188978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EF808B-284E-4008-8950-3D62AD7DAA93}"/>
                </a:ext>
              </a:extLst>
            </p:cNvPr>
            <p:cNvSpPr txBox="1"/>
            <p:nvPr/>
          </p:nvSpPr>
          <p:spPr>
            <a:xfrm>
              <a:off x="1354992" y="1300724"/>
              <a:ext cx="696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500" b="1" smtClean="0"/>
                <a:t>기본 환경설정</a:t>
              </a:r>
              <a:r>
                <a:rPr lang="en-US" altLang="ko-KR" sz="3500" b="1" smtClean="0"/>
                <a:t>.</a:t>
              </a:r>
              <a:r>
                <a:rPr lang="ko-KR" altLang="en-US" sz="3500" b="1" smtClean="0"/>
                <a:t>세팅</a:t>
              </a:r>
              <a:endParaRPr lang="ko-KR" altLang="en-US" sz="3500" b="1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750010" y="2051739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① </a:t>
              </a:r>
              <a:r>
                <a:rPr lang="en-US" altLang="ko-KR" sz="1400" smtClean="0"/>
                <a:t>Web Fonts </a:t>
              </a:r>
              <a:r>
                <a:rPr lang="ko-KR" altLang="en-US" sz="1400" smtClean="0"/>
                <a:t>설치 </a:t>
              </a:r>
              <a:r>
                <a:rPr lang="en-US" altLang="ko-KR" sz="1400" smtClean="0"/>
                <a:t>: Bree / NEXON / Noto Sans </a:t>
              </a:r>
              <a:r>
                <a:rPr lang="ko-KR" altLang="en-US" sz="1400" smtClean="0"/>
                <a:t>등</a:t>
              </a:r>
              <a:endParaRPr lang="ko-KR" altLang="en-US" sz="1400" b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359516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② </a:t>
              </a:r>
              <a:r>
                <a:rPr lang="en-US" altLang="ko-KR" sz="1400" smtClean="0"/>
                <a:t>Page </a:t>
              </a:r>
              <a:r>
                <a:rPr lang="ko-KR" altLang="en-US" sz="1400" smtClean="0"/>
                <a:t>하나 더 생성 후 스타일가이드 및 컴포넌트 정리 </a:t>
              </a:r>
              <a:endParaRPr lang="ko-KR" altLang="en-US" sz="1400" b="1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667293"/>
              <a:ext cx="81741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smtClean="0"/>
                <a:t>&gt; </a:t>
              </a:r>
              <a:r>
                <a:rPr lang="ko-KR" altLang="en-US" sz="1400" smtClean="0"/>
                <a:t>컴포넌트 하위 그룹도 같이 생성 </a:t>
              </a:r>
              <a:r>
                <a:rPr lang="en-US" altLang="ko-KR" sz="1400" smtClean="0"/>
                <a:t>=&gt; UI </a:t>
              </a:r>
              <a:r>
                <a:rPr lang="ko-KR" altLang="en-US" sz="1400" smtClean="0"/>
                <a:t>디자인과 마찬가지로 복제 </a:t>
              </a:r>
              <a:r>
                <a:rPr lang="en-US" altLang="ko-KR" sz="1400" smtClean="0"/>
                <a:t>/ </a:t>
              </a:r>
              <a:r>
                <a:rPr lang="ko-KR" altLang="en-US" sz="1400" smtClean="0"/>
                <a:t>위치변경</a:t>
              </a:r>
              <a:endParaRPr lang="en-US" altLang="ko-KR" sz="1400" smtClean="0"/>
            </a:p>
            <a:p>
              <a:r>
                <a:rPr lang="en-US" altLang="ko-KR" sz="1400" b="1" smtClean="0"/>
                <a:t>&gt; Style Guide : Width 750</a:t>
              </a:r>
              <a:r>
                <a:rPr lang="ko-KR" altLang="en-US" sz="1400" b="1" smtClean="0"/>
                <a:t>으로</a:t>
              </a:r>
              <a:endParaRPr lang="ko-KR" altLang="en-US" sz="1400" b="1"/>
            </a:p>
          </p:txBody>
        </p:sp>
      </p:grp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62" y="3532261"/>
            <a:ext cx="5651477" cy="3261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67203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4909" y="1615648"/>
            <a:ext cx="8174182" cy="2062152"/>
            <a:chOff x="750010" y="1300724"/>
            <a:chExt cx="8174182" cy="206215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EF808B-284E-4008-8950-3D62AD7DAA93}"/>
                </a:ext>
              </a:extLst>
            </p:cNvPr>
            <p:cNvSpPr txBox="1"/>
            <p:nvPr/>
          </p:nvSpPr>
          <p:spPr>
            <a:xfrm>
              <a:off x="1354992" y="1300724"/>
              <a:ext cx="696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500" b="1" smtClean="0"/>
                <a:t>스타일 가이드 세팅</a:t>
              </a:r>
              <a:endParaRPr lang="ko-KR" altLang="en-US" sz="3500" b="1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750010" y="2051739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① </a:t>
              </a:r>
              <a:r>
                <a:rPr lang="ko-KR" altLang="en-US" sz="1400" smtClean="0"/>
                <a:t>실무 및 회사에 따라 각각의 스타일 가이드 존재</a:t>
              </a:r>
              <a:r>
                <a:rPr lang="en-US" altLang="ko-KR" sz="1400" smtClean="0"/>
                <a:t>!</a:t>
              </a:r>
              <a:endParaRPr lang="ko-KR" altLang="en-US" sz="1400" b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359516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② </a:t>
              </a:r>
              <a:r>
                <a:rPr lang="ko-KR" altLang="en-US" sz="1400" smtClean="0"/>
                <a:t>아래 내용 참고하여 작성</a:t>
              </a:r>
              <a:endParaRPr lang="ko-KR" altLang="en-US" sz="1400" b="1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667293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smtClean="0"/>
                <a:t>1.Font Size / 2.Font Family &amp; Font Weight / 3.Color / 4.Text Color / 5.Grid &amp; Padding</a:t>
              </a:r>
              <a:endParaRPr lang="ko-KR" altLang="en-US" sz="1400" b="1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3055099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③</a:t>
              </a:r>
              <a:r>
                <a:rPr lang="ko-KR" altLang="en-US" sz="1400" smtClean="0"/>
                <a:t> 기본적으로 프레임워크를 기획하려면</a:t>
              </a:r>
              <a:r>
                <a:rPr lang="en-US" altLang="ko-KR" sz="1400" smtClean="0"/>
                <a:t>, Color Theme</a:t>
              </a:r>
              <a:r>
                <a:rPr lang="ko-KR" altLang="en-US" sz="1400" smtClean="0"/>
                <a:t>가 나와야 합니다</a:t>
              </a:r>
              <a:r>
                <a:rPr lang="en-US" altLang="ko-KR" sz="1400" smtClean="0"/>
                <a:t>.</a:t>
              </a:r>
              <a:endParaRPr lang="ko-KR" altLang="en-US" sz="1400" b="1"/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451201" y="3677800"/>
            <a:ext cx="8241599" cy="3082329"/>
            <a:chOff x="224211" y="3677800"/>
            <a:chExt cx="8241599" cy="3082329"/>
          </a:xfrm>
        </p:grpSpPr>
        <p:pic>
          <p:nvPicPr>
            <p:cNvPr id="1126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4211" y="3677800"/>
              <a:ext cx="3915742" cy="29902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3" name="그룹 2"/>
            <p:cNvGrpSpPr/>
            <p:nvPr/>
          </p:nvGrpSpPr>
          <p:grpSpPr>
            <a:xfrm>
              <a:off x="4283968" y="3677800"/>
              <a:ext cx="4181842" cy="3082329"/>
              <a:chOff x="4283968" y="3677800"/>
              <a:chExt cx="4181842" cy="3082329"/>
            </a:xfrm>
          </p:grpSpPr>
          <p:pic>
            <p:nvPicPr>
              <p:cNvPr id="11267" name="Picture 3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8785"/>
              <a:stretch/>
            </p:blipFill>
            <p:spPr bwMode="auto">
              <a:xfrm>
                <a:off x="4283968" y="3677800"/>
                <a:ext cx="4181842" cy="142604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268" name="Picture 4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83968" y="4903658"/>
                <a:ext cx="3672408" cy="185647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823712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b="1" smtClean="0"/>
              <a:t>개인포트폴리오 </a:t>
            </a:r>
            <a:r>
              <a:rPr lang="en-US" altLang="ko-KR" sz="3500" b="1" smtClean="0"/>
              <a:t>Color Theme </a:t>
            </a:r>
            <a:r>
              <a:rPr lang="ko-KR" altLang="en-US" sz="3500" b="1" smtClean="0"/>
              <a:t>예시</a:t>
            </a:r>
            <a:endParaRPr lang="ko-KR" altLang="en-US" sz="3500" b="1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84" y="2348880"/>
            <a:ext cx="7802433" cy="4035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6991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b="1" smtClean="0"/>
              <a:t>개인포트폴리오 </a:t>
            </a:r>
            <a:r>
              <a:rPr lang="en-US" altLang="ko-KR" sz="3500" b="1" smtClean="0"/>
              <a:t>Color Theme </a:t>
            </a:r>
            <a:r>
              <a:rPr lang="ko-KR" altLang="en-US" sz="3500" b="1" smtClean="0"/>
              <a:t>예시</a:t>
            </a:r>
            <a:endParaRPr lang="ko-KR" altLang="en-US" sz="3500" b="1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76" y="2382311"/>
            <a:ext cx="8604448" cy="4008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3309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b="1" smtClean="0"/>
              <a:t>개인포트폴리오 </a:t>
            </a:r>
            <a:r>
              <a:rPr lang="en-US" altLang="ko-KR" sz="3500" b="1" smtClean="0"/>
              <a:t>Color Theme </a:t>
            </a:r>
            <a:r>
              <a:rPr lang="ko-KR" altLang="en-US" sz="3500" b="1" smtClean="0"/>
              <a:t>예시</a:t>
            </a:r>
            <a:endParaRPr lang="ko-KR" altLang="en-US" sz="3500" b="1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76" y="2233245"/>
            <a:ext cx="8433048" cy="43187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0996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Style Guide </a:t>
            </a:r>
            <a:r>
              <a:rPr lang="ko-KR" altLang="en-US" sz="3500" b="1" smtClean="0"/>
              <a:t>완료</a:t>
            </a:r>
            <a:endParaRPr lang="ko-KR" altLang="en-US" sz="3500" b="1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4482" y="2348880"/>
            <a:ext cx="3335037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19565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Preloading</a:t>
            </a:r>
            <a:r>
              <a:rPr lang="ko-KR" altLang="en-US" sz="3500" b="1" smtClean="0"/>
              <a:t> 페이지 제작</a:t>
            </a:r>
            <a:endParaRPr lang="ko-KR" altLang="en-US" sz="35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2366663"/>
            <a:ext cx="81741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이미지 업로드 방법 </a:t>
            </a:r>
            <a:r>
              <a:rPr lang="en-US" altLang="ko-KR" sz="1400" smtClean="0"/>
              <a:t>: Fill </a:t>
            </a:r>
            <a:r>
              <a:rPr lang="ko-KR" altLang="en-US" sz="1400" smtClean="0"/>
              <a:t>버튼클릭 </a:t>
            </a:r>
            <a:r>
              <a:rPr lang="en-US" altLang="ko-KR" sz="1400" smtClean="0"/>
              <a:t>&gt; Choose Image &gt; </a:t>
            </a:r>
            <a:r>
              <a:rPr lang="ko-KR" altLang="en-US" sz="1400" smtClean="0"/>
              <a:t>이미지 선택 </a:t>
            </a:r>
            <a:r>
              <a:rPr lang="en-US" altLang="ko-KR" sz="1400" smtClean="0"/>
              <a:t>(*</a:t>
            </a:r>
            <a:r>
              <a:rPr lang="ko-KR" altLang="en-US" sz="1400" smtClean="0"/>
              <a:t>단점 </a:t>
            </a:r>
            <a:r>
              <a:rPr lang="en-US" altLang="ko-KR" sz="1400" smtClean="0"/>
              <a:t>: </a:t>
            </a:r>
            <a:r>
              <a:rPr lang="ko-KR" altLang="en-US" sz="1400" smtClean="0"/>
              <a:t>이미지 위치이동 불가</a:t>
            </a:r>
            <a:r>
              <a:rPr lang="en-US" altLang="ko-KR" sz="1400" smtClean="0"/>
              <a:t>)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이미지 업로드 또다른 방법 </a:t>
            </a:r>
            <a:r>
              <a:rPr lang="en-US" altLang="ko-KR" sz="1400" b="1" smtClean="0">
                <a:solidFill>
                  <a:srgbClr val="FF0000"/>
                </a:solidFill>
              </a:rPr>
              <a:t>: </a:t>
            </a:r>
            <a:r>
              <a:rPr lang="ko-KR" altLang="en-US" sz="1400" b="1" smtClean="0">
                <a:solidFill>
                  <a:srgbClr val="FF0000"/>
                </a:solidFill>
              </a:rPr>
              <a:t>이미지 폴더 열기 </a:t>
            </a:r>
            <a:r>
              <a:rPr lang="en-US" altLang="ko-KR" sz="1400" b="1" smtClean="0">
                <a:solidFill>
                  <a:srgbClr val="FF0000"/>
                </a:solidFill>
              </a:rPr>
              <a:t>&gt; </a:t>
            </a:r>
            <a:r>
              <a:rPr lang="ko-KR" altLang="en-US" sz="1400" b="1" smtClean="0">
                <a:solidFill>
                  <a:srgbClr val="FF0000"/>
                </a:solidFill>
              </a:rPr>
              <a:t>드래그 </a:t>
            </a:r>
            <a:r>
              <a:rPr lang="en-US" altLang="ko-KR" sz="1400" b="1" smtClean="0">
                <a:solidFill>
                  <a:srgbClr val="FF0000"/>
                </a:solidFill>
              </a:rPr>
              <a:t>&amp; </a:t>
            </a:r>
            <a:r>
              <a:rPr lang="ko-KR" altLang="en-US" sz="1400" b="1" smtClean="0">
                <a:solidFill>
                  <a:srgbClr val="FF0000"/>
                </a:solidFill>
              </a:rPr>
              <a:t>드롭 형식으로 이미지 가져가기</a:t>
            </a:r>
            <a:r>
              <a:rPr lang="en-US" altLang="ko-KR" sz="1400" b="1" smtClean="0">
                <a:solidFill>
                  <a:srgbClr val="FF0000"/>
                </a:solidFill>
              </a:rPr>
              <a:t>!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2889883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프레임 선택 후 우측 </a:t>
            </a:r>
            <a:r>
              <a:rPr lang="en-US" altLang="ko-KR" sz="1400" smtClean="0"/>
              <a:t>Border-Radious 10</a:t>
            </a:r>
            <a:r>
              <a:rPr lang="ko-KR" altLang="en-US" sz="1400"/>
              <a:t> </a:t>
            </a:r>
            <a:r>
              <a:rPr lang="ko-KR" altLang="en-US" sz="1400" smtClean="0"/>
              <a:t>설정</a:t>
            </a:r>
            <a:endParaRPr lang="ko-KR" altLang="en-US" sz="1400"/>
          </a:p>
        </p:txBody>
      </p:sp>
      <p:grpSp>
        <p:nvGrpSpPr>
          <p:cNvPr id="2" name="그룹 1"/>
          <p:cNvGrpSpPr/>
          <p:nvPr/>
        </p:nvGrpSpPr>
        <p:grpSpPr>
          <a:xfrm>
            <a:off x="468746" y="3197659"/>
            <a:ext cx="8206508" cy="3421700"/>
            <a:chOff x="452583" y="3197659"/>
            <a:chExt cx="8206508" cy="3421700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583" y="3284984"/>
              <a:ext cx="3209512" cy="28431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60932" y="3197659"/>
              <a:ext cx="2590800" cy="20859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6807" y="5157192"/>
              <a:ext cx="5412284" cy="14621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31602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4908" y="1615648"/>
            <a:ext cx="8439283" cy="1366569"/>
            <a:chOff x="750009" y="1300724"/>
            <a:chExt cx="8439283" cy="136656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EF808B-284E-4008-8950-3D62AD7DAA93}"/>
                </a:ext>
              </a:extLst>
            </p:cNvPr>
            <p:cNvSpPr txBox="1"/>
            <p:nvPr/>
          </p:nvSpPr>
          <p:spPr>
            <a:xfrm>
              <a:off x="1354992" y="1300724"/>
              <a:ext cx="696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500" b="1" dirty="0" smtClean="0"/>
                <a:t>와이어프레임이란</a:t>
              </a:r>
              <a:r>
                <a:rPr lang="en-US" altLang="ko-KR" sz="3500" b="1" dirty="0" smtClean="0"/>
                <a:t>?</a:t>
              </a:r>
              <a:endParaRPr lang="ko-KR" altLang="en-US" sz="350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750009" y="2051739"/>
              <a:ext cx="83355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① </a:t>
              </a:r>
              <a:r>
                <a:rPr lang="ko-KR" altLang="en-US" sz="1400" dirty="0" smtClean="0"/>
                <a:t>와이어프레임 </a:t>
              </a:r>
              <a:r>
                <a:rPr lang="en-US" altLang="ko-KR" sz="1400" dirty="0" smtClean="0"/>
                <a:t>: </a:t>
              </a:r>
              <a:r>
                <a:rPr lang="ko-KR" altLang="en-US" sz="1400" dirty="0" smtClean="0"/>
                <a:t>웹 사이트의 골격이나 어플리케이션의 </a:t>
              </a:r>
              <a:r>
                <a:rPr lang="en-US" altLang="ko-KR" sz="1400" dirty="0" smtClean="0"/>
                <a:t>UI </a:t>
              </a:r>
              <a:r>
                <a:rPr lang="ko-KR" altLang="en-US" sz="1400" dirty="0" smtClean="0"/>
                <a:t>및 핵심 기능을 선과 도형으로 표현한 것</a:t>
              </a:r>
              <a:endParaRPr lang="ko-KR" altLang="en-US" sz="1400" b="1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09" y="2359516"/>
              <a:ext cx="84392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② </a:t>
              </a:r>
              <a:r>
                <a:rPr lang="ko-KR" altLang="en-US" sz="1400" dirty="0" smtClean="0"/>
                <a:t>방향성 조기 설정 및 계획적인 웹 사이트 및 페이지 개발 </a:t>
              </a:r>
              <a:r>
                <a:rPr lang="en-US" altLang="ko-KR" sz="1400" dirty="0" smtClean="0"/>
                <a:t>(*</a:t>
              </a:r>
              <a:r>
                <a:rPr lang="ko-KR" altLang="en-US" sz="1400" dirty="0" smtClean="0"/>
                <a:t>시간과 비용 효율성 극대화</a:t>
              </a:r>
              <a:r>
                <a:rPr lang="en-US" altLang="ko-KR" sz="1400" dirty="0" smtClean="0"/>
                <a:t>)</a:t>
              </a:r>
              <a:endParaRPr lang="ko-KR" altLang="en-US" sz="1400" b="1" dirty="0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63" y="2983693"/>
            <a:ext cx="73818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451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/>
              <a:t>Style </a:t>
            </a:r>
            <a:r>
              <a:rPr lang="en-US" altLang="ko-KR" sz="3500" b="1" smtClean="0"/>
              <a:t>Guide </a:t>
            </a:r>
            <a:r>
              <a:rPr lang="ko-KR" altLang="en-US" sz="3500" b="1" smtClean="0"/>
              <a:t>세팅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2366663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자주 반복해서 사용하는 컬러의 경우</a:t>
            </a:r>
            <a:r>
              <a:rPr lang="en-US" altLang="ko-KR" sz="1400" smtClean="0"/>
              <a:t>, </a:t>
            </a:r>
            <a:r>
              <a:rPr lang="ko-KR" altLang="en-US" sz="1400" smtClean="0"/>
              <a:t>스타일 가이드로 사전에 저장해 놓을 수 있음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2674440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색상 선택 후 </a:t>
            </a:r>
            <a:r>
              <a:rPr lang="ko-KR" altLang="en-US" sz="1400" b="1" smtClean="0"/>
              <a:t>우측 </a:t>
            </a:r>
            <a:r>
              <a:rPr lang="en-US" altLang="ko-KR" sz="1400" b="1" smtClean="0"/>
              <a:t>Fill &gt; </a:t>
            </a:r>
            <a:r>
              <a:rPr lang="ko-KR" altLang="en-US" sz="1400" b="1" smtClean="0"/>
              <a:t>목록버튼 </a:t>
            </a:r>
            <a:r>
              <a:rPr lang="en-US" altLang="ko-KR" sz="1400" b="1" smtClean="0"/>
              <a:t>&gt; + </a:t>
            </a:r>
            <a:r>
              <a:rPr lang="ko-KR" altLang="en-US" sz="1400" b="1" smtClean="0"/>
              <a:t>아이콘 클릭 후 컬러명 입력</a:t>
            </a:r>
            <a:r>
              <a:rPr lang="en-US" altLang="ko-KR" sz="1400" b="1" smtClean="0"/>
              <a:t>!</a:t>
            </a:r>
            <a:endParaRPr lang="ko-KR" altLang="en-US" sz="1400" b="1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94" y="3315146"/>
            <a:ext cx="8388424" cy="2042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2982217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③ </a:t>
            </a:r>
            <a:r>
              <a:rPr lang="en-US" altLang="ko-KR" sz="1400" smtClean="0"/>
              <a:t>Color </a:t>
            </a:r>
            <a:r>
              <a:rPr lang="ko-KR" altLang="en-US" sz="1400" smtClean="0"/>
              <a:t>및 </a:t>
            </a:r>
            <a:r>
              <a:rPr lang="en-US" altLang="ko-KR" sz="1400" smtClean="0"/>
              <a:t>Text Color </a:t>
            </a:r>
            <a:r>
              <a:rPr lang="ko-KR" altLang="en-US" sz="1400" smtClean="0"/>
              <a:t>모두 저장 및 폴더 정리 </a:t>
            </a:r>
            <a:r>
              <a:rPr lang="en-US" altLang="ko-KR" sz="1400" smtClean="0"/>
              <a:t>(*</a:t>
            </a:r>
            <a:r>
              <a:rPr lang="ko-KR" altLang="en-US" sz="1400" smtClean="0"/>
              <a:t>마우스 우클릭</a:t>
            </a:r>
            <a:r>
              <a:rPr lang="en-US" altLang="ko-KR" sz="1400" smtClean="0"/>
              <a:t>, Add New Folder)</a:t>
            </a:r>
            <a:endParaRPr lang="ko-KR" altLang="en-US" sz="1400" b="1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4340052"/>
            <a:ext cx="1534315" cy="2264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379" y="4355001"/>
            <a:ext cx="2171700" cy="2009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02341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/>
              <a:t>Style </a:t>
            </a:r>
            <a:r>
              <a:rPr lang="en-US" altLang="ko-KR" sz="3500" b="1" smtClean="0"/>
              <a:t>Guide </a:t>
            </a:r>
            <a:r>
              <a:rPr lang="ko-KR" altLang="en-US" sz="3500" b="1" smtClean="0"/>
              <a:t>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직접 박스 생성 및 텍스트 입력 후 스타일 적용 </a:t>
            </a:r>
            <a:r>
              <a:rPr lang="en-US" altLang="ko-KR" sz="1400" smtClean="0"/>
              <a:t>&gt; </a:t>
            </a:r>
            <a:r>
              <a:rPr lang="ko-KR" altLang="en-US" sz="1400" b="1" smtClean="0">
                <a:solidFill>
                  <a:srgbClr val="FF0000"/>
                </a:solidFill>
              </a:rPr>
              <a:t>도구 </a:t>
            </a:r>
            <a:r>
              <a:rPr lang="en-US" altLang="ko-KR" sz="1400" b="1" smtClean="0">
                <a:solidFill>
                  <a:srgbClr val="FF0000"/>
                </a:solidFill>
              </a:rPr>
              <a:t>Tip : </a:t>
            </a:r>
            <a:r>
              <a:rPr lang="ko-KR" altLang="en-US" sz="1400" b="1" smtClean="0">
                <a:solidFill>
                  <a:srgbClr val="FF0000"/>
                </a:solidFill>
              </a:rPr>
              <a:t>우측 도구모음에서 </a:t>
            </a:r>
            <a:r>
              <a:rPr lang="en-US" altLang="ko-KR" sz="1400" b="1" smtClean="0">
                <a:solidFill>
                  <a:srgbClr val="FF0000"/>
                </a:solidFill>
              </a:rPr>
              <a:t>alt</a:t>
            </a:r>
            <a:r>
              <a:rPr lang="ko-KR" altLang="en-US" sz="1400" b="1" smtClean="0">
                <a:solidFill>
                  <a:srgbClr val="FF0000"/>
                </a:solidFill>
              </a:rPr>
              <a:t>를 누른상태로 수치 변화 </a:t>
            </a:r>
            <a:r>
              <a:rPr lang="en-US" altLang="ko-KR" sz="1400" b="1" smtClean="0">
                <a:solidFill>
                  <a:srgbClr val="FF0000"/>
                </a:solidFill>
              </a:rPr>
              <a:t>/ </a:t>
            </a:r>
            <a:r>
              <a:rPr lang="ko-KR" altLang="en-US" sz="1400" b="1" smtClean="0">
                <a:solidFill>
                  <a:srgbClr val="FF0000"/>
                </a:solidFill>
              </a:rPr>
              <a:t>박스 및 텍스트 좌측에서 </a:t>
            </a:r>
            <a:r>
              <a:rPr lang="en-US" altLang="ko-KR" sz="1400" b="1" smtClean="0">
                <a:solidFill>
                  <a:srgbClr val="FF0000"/>
                </a:solidFill>
              </a:rPr>
              <a:t>shift </a:t>
            </a:r>
            <a:r>
              <a:rPr lang="ko-KR" altLang="en-US" sz="1400" b="1" smtClean="0">
                <a:solidFill>
                  <a:srgbClr val="FF0000"/>
                </a:solidFill>
              </a:rPr>
              <a:t>클릭 후 방향키 </a:t>
            </a:r>
            <a:r>
              <a:rPr lang="en-US" altLang="ko-KR" sz="1400" b="1" smtClean="0">
                <a:solidFill>
                  <a:srgbClr val="FF0000"/>
                </a:solidFill>
              </a:rPr>
              <a:t>= 10px</a:t>
            </a:r>
            <a:r>
              <a:rPr lang="ko-KR" altLang="en-US" sz="1400" b="1" smtClean="0">
                <a:solidFill>
                  <a:srgbClr val="FF0000"/>
                </a:solidFill>
              </a:rPr>
              <a:t>씩 우측 이동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2814044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</a:t>
            </a:r>
            <a:r>
              <a:rPr lang="en-US" altLang="ko-KR" sz="1400" smtClean="0"/>
              <a:t>If, </a:t>
            </a:r>
            <a:r>
              <a:rPr lang="ko-KR" altLang="en-US" sz="1400" smtClean="0"/>
              <a:t>해당 스타일 내 특정 요소만 바꾸고 싶다면</a:t>
            </a:r>
            <a:r>
              <a:rPr lang="en-US" altLang="ko-KR" sz="1400" smtClean="0"/>
              <a:t>, Detach Style </a:t>
            </a:r>
            <a:r>
              <a:rPr lang="ko-KR" altLang="en-US" sz="1400" smtClean="0"/>
              <a:t>클릭 후 적용</a:t>
            </a:r>
            <a:r>
              <a:rPr lang="en-US" altLang="ko-KR" sz="1400" smtClean="0"/>
              <a:t> </a:t>
            </a:r>
            <a:endParaRPr lang="ko-KR" altLang="en-US" sz="1400" b="1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284984"/>
            <a:ext cx="2838450" cy="327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596" y="3270700"/>
            <a:ext cx="2667000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3851725"/>
            <a:ext cx="1779466" cy="2707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7032" y="3131095"/>
            <a:ext cx="2019300" cy="1695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493" y="4791075"/>
            <a:ext cx="2247900" cy="206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3116811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③ </a:t>
            </a:r>
            <a:r>
              <a:rPr lang="en-US" altLang="ko-KR" sz="1400" b="1" smtClean="0"/>
              <a:t>Preloading </a:t>
            </a:r>
            <a:r>
              <a:rPr lang="ko-KR" altLang="en-US" sz="1400" b="1" smtClean="0"/>
              <a:t>페이지 제작 마무리</a:t>
            </a:r>
            <a:endParaRPr lang="ko-KR" altLang="en-US" sz="1400" b="1"/>
          </a:p>
        </p:txBody>
      </p:sp>
    </p:spTree>
    <p:extLst>
      <p:ext uri="{BB962C8B-B14F-4D97-AF65-F5344CB8AC3E}">
        <p14:creationId xmlns:p14="http://schemas.microsoft.com/office/powerpoint/2010/main" val="547913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F428F72-887C-46AB-A2F0-B689328B8024}"/>
              </a:ext>
            </a:extLst>
          </p:cNvPr>
          <p:cNvSpPr/>
          <p:nvPr/>
        </p:nvSpPr>
        <p:spPr>
          <a:xfrm>
            <a:off x="0" y="3108081"/>
            <a:ext cx="8924192" cy="641839"/>
          </a:xfrm>
          <a:prstGeom prst="rect">
            <a:avLst/>
          </a:prstGeom>
          <a:solidFill>
            <a:srgbClr val="D99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F073D-EAF9-408D-B28D-312A1A59FE62}"/>
              </a:ext>
            </a:extLst>
          </p:cNvPr>
          <p:cNvSpPr txBox="1"/>
          <p:nvPr/>
        </p:nvSpPr>
        <p:spPr>
          <a:xfrm>
            <a:off x="452583" y="3244334"/>
            <a:ext cx="696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mtClean="0"/>
              <a:t>Log in </a:t>
            </a:r>
            <a:r>
              <a:rPr lang="ko-KR" altLang="en-US" b="1" smtClean="0"/>
              <a:t>페이지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2531974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Log 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상단 박스 생성 </a:t>
            </a:r>
            <a:r>
              <a:rPr lang="en-US" altLang="ko-KR" sz="1400" smtClean="0"/>
              <a:t>&gt; 375 x 250 / fill &gt; Choose &gt; </a:t>
            </a:r>
            <a:r>
              <a:rPr lang="ko-KR" altLang="en-US" sz="1400" smtClean="0"/>
              <a:t>원하는 이미지 삽입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2676543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하단 흰박스 생성 </a:t>
            </a:r>
            <a:r>
              <a:rPr lang="en-US" altLang="ko-KR" sz="1400" smtClean="0"/>
              <a:t>&gt; </a:t>
            </a:r>
            <a:r>
              <a:rPr lang="ko-KR" altLang="en-US" sz="1400" smtClean="0"/>
              <a:t>보더래디우스 </a:t>
            </a:r>
            <a:r>
              <a:rPr lang="en-US" altLang="ko-KR" sz="1400" smtClean="0"/>
              <a:t>(*</a:t>
            </a:r>
            <a:r>
              <a:rPr lang="ko-KR" altLang="en-US" sz="1400" smtClean="0"/>
              <a:t>좌</a:t>
            </a:r>
            <a:r>
              <a:rPr lang="en-US" altLang="ko-KR" sz="1400" smtClean="0"/>
              <a:t>.</a:t>
            </a:r>
            <a:r>
              <a:rPr lang="ko-KR" altLang="en-US" sz="1400" smtClean="0"/>
              <a:t>우 상단만 </a:t>
            </a:r>
            <a:r>
              <a:rPr lang="en-US" altLang="ko-KR" sz="1400" smtClean="0"/>
              <a:t>15)</a:t>
            </a:r>
            <a:endParaRPr lang="ko-KR" altLang="en-US" sz="1400" b="1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2984320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③ 우측 상단</a:t>
            </a:r>
            <a:r>
              <a:rPr lang="en-US" altLang="ko-KR" sz="1400" smtClean="0"/>
              <a:t>, Inspect </a:t>
            </a:r>
            <a:r>
              <a:rPr lang="ko-KR" altLang="en-US" sz="1400" smtClean="0"/>
              <a:t>클릭 </a:t>
            </a:r>
            <a:r>
              <a:rPr lang="en-US" altLang="ko-KR" sz="1400" smtClean="0"/>
              <a:t>&gt; </a:t>
            </a:r>
            <a:r>
              <a:rPr lang="ko-KR" altLang="en-US" sz="1400" smtClean="0"/>
              <a:t>우측 하단 </a:t>
            </a:r>
            <a:r>
              <a:rPr lang="en-US" altLang="ko-KR" sz="1400" smtClean="0"/>
              <a:t>CSS </a:t>
            </a:r>
            <a:r>
              <a:rPr lang="ko-KR" altLang="en-US" sz="1400" smtClean="0"/>
              <a:t>스타일 코드 확인 가능</a:t>
            </a:r>
            <a:r>
              <a:rPr lang="en-US" altLang="ko-KR" sz="1400" smtClean="0"/>
              <a:t>!</a:t>
            </a:r>
            <a:endParaRPr lang="ko-KR" altLang="en-US" sz="1400" b="1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3292097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④ 각각 스타일 세팅 후 좌측 그룹명 변경 필수</a:t>
            </a:r>
            <a:r>
              <a:rPr lang="en-US" altLang="ko-KR" sz="1400" smtClean="0"/>
              <a:t>! (*</a:t>
            </a:r>
            <a:r>
              <a:rPr lang="ko-KR" altLang="en-US" sz="1400" smtClean="0"/>
              <a:t>식별하기 편한대로</a:t>
            </a:r>
            <a:r>
              <a:rPr lang="en-US" altLang="ko-KR" sz="1400" smtClean="0"/>
              <a:t>)</a:t>
            </a:r>
            <a:endParaRPr lang="ko-KR" altLang="en-US" sz="1400" b="1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3599874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/>
              <a:t>⑤ 그룹 </a:t>
            </a:r>
            <a:r>
              <a:rPr lang="en-US" altLang="ko-KR" sz="1400" b="1" smtClean="0"/>
              <a:t>: Ctrl + G / </a:t>
            </a:r>
            <a:r>
              <a:rPr lang="ko-KR" altLang="en-US" sz="1400" b="1" smtClean="0"/>
              <a:t>그룹해제 </a:t>
            </a:r>
            <a:r>
              <a:rPr lang="en-US" altLang="ko-KR" sz="1400" b="1" smtClean="0"/>
              <a:t>: Ctrl + Shift + G</a:t>
            </a:r>
            <a:endParaRPr lang="ko-KR" altLang="en-US" sz="1400" b="1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255" y="4005064"/>
            <a:ext cx="20383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392" y="4581128"/>
            <a:ext cx="2124075" cy="209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3971726"/>
            <a:ext cx="3181350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1142" y="3599874"/>
            <a:ext cx="2885172" cy="705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215" y="4328193"/>
            <a:ext cx="2105025" cy="37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674" y="4713056"/>
            <a:ext cx="1280108" cy="2010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940" y="4562276"/>
            <a:ext cx="1851054" cy="2086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6190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Log 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4067522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최초</a:t>
            </a:r>
            <a:r>
              <a:rPr lang="en-US" altLang="ko-KR" sz="1400" smtClean="0"/>
              <a:t>, </a:t>
            </a:r>
            <a:r>
              <a:rPr lang="ko-KR" altLang="en-US" sz="1400" smtClean="0"/>
              <a:t>로그인 좌측 정렬 </a:t>
            </a:r>
            <a:r>
              <a:rPr lang="en-US" altLang="ko-KR" sz="1400" smtClean="0"/>
              <a:t>&gt; shift + </a:t>
            </a:r>
            <a:r>
              <a:rPr lang="ko-KR" altLang="en-US" sz="1400" smtClean="0"/>
              <a:t>오른방향키 </a:t>
            </a:r>
            <a:r>
              <a:rPr lang="en-US" altLang="ko-KR" sz="1400" smtClean="0"/>
              <a:t>2</a:t>
            </a:r>
            <a:r>
              <a:rPr lang="ko-KR" altLang="en-US" sz="1400" smtClean="0"/>
              <a:t>번 </a:t>
            </a:r>
            <a:r>
              <a:rPr lang="en-US" altLang="ko-KR" sz="1400" smtClean="0"/>
              <a:t>(*20</a:t>
            </a:r>
            <a:r>
              <a:rPr lang="ko-KR" altLang="en-US" sz="1400" smtClean="0"/>
              <a:t>픽셀이동</a:t>
            </a:r>
            <a:r>
              <a:rPr lang="en-US" altLang="ko-KR" sz="1400" smtClean="0"/>
              <a:t>)</a:t>
            </a:r>
            <a:endParaRPr lang="ko-KR" altLang="en-US" sz="1400" b="1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375299"/>
            <a:ext cx="2238375" cy="198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448" y="2981672"/>
            <a:ext cx="3009900" cy="108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388" y="4429087"/>
            <a:ext cx="2162175" cy="50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직선 연결선 2"/>
          <p:cNvCxnSpPr/>
          <p:nvPr/>
        </p:nvCxnSpPr>
        <p:spPr>
          <a:xfrm>
            <a:off x="6012160" y="3493368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49870"/>
            <a:ext cx="84392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</a:t>
            </a:r>
            <a:r>
              <a:rPr lang="ko-KR" altLang="en-US" sz="1400" smtClean="0"/>
              <a:t> 완성 후 잘라내기 </a:t>
            </a:r>
            <a:r>
              <a:rPr lang="en-US" altLang="ko-KR" sz="1400" smtClean="0"/>
              <a:t>&gt; </a:t>
            </a:r>
            <a:r>
              <a:rPr lang="ko-KR" altLang="en-US" sz="1400" smtClean="0"/>
              <a:t>컴포넌트 페이지 붙여넣기 </a:t>
            </a:r>
            <a:r>
              <a:rPr lang="en-US" altLang="ko-KR" sz="1400" smtClean="0"/>
              <a:t>&gt; </a:t>
            </a:r>
            <a:r>
              <a:rPr lang="ko-KR" altLang="en-US" sz="1400" smtClean="0"/>
              <a:t>컴포넌트 만들기 </a:t>
            </a:r>
            <a:r>
              <a:rPr lang="en-US" altLang="ko-KR" sz="1400" smtClean="0"/>
              <a:t>(*ctrl + alt + k) &gt; </a:t>
            </a:r>
            <a:r>
              <a:rPr lang="ko-KR" altLang="en-US" sz="1400" smtClean="0"/>
              <a:t>입력필드 이름</a:t>
            </a:r>
            <a:endParaRPr lang="ko-KR" altLang="en-US" sz="1400" b="1"/>
          </a:p>
        </p:txBody>
      </p:sp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176" y="3344012"/>
            <a:ext cx="2407915" cy="879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8801" y="4221410"/>
            <a:ext cx="17907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45402"/>
            <a:ext cx="84392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로그인 페이지 이동 </a:t>
            </a:r>
            <a:r>
              <a:rPr lang="en-US" altLang="ko-KR" sz="1400" smtClean="0"/>
              <a:t>&gt; </a:t>
            </a:r>
            <a:r>
              <a:rPr lang="ko-KR" altLang="en-US" sz="1400" smtClean="0"/>
              <a:t>좌측 상단 </a:t>
            </a:r>
            <a:r>
              <a:rPr lang="en-US" altLang="ko-KR" sz="1400" smtClean="0"/>
              <a:t>Assets </a:t>
            </a:r>
            <a:r>
              <a:rPr lang="ko-KR" altLang="en-US" sz="1400" smtClean="0"/>
              <a:t>클릭 </a:t>
            </a:r>
            <a:r>
              <a:rPr lang="en-US" altLang="ko-KR" sz="1400" smtClean="0"/>
              <a:t>&gt; </a:t>
            </a:r>
            <a:r>
              <a:rPr lang="ko-KR" altLang="en-US" sz="1400" smtClean="0"/>
              <a:t>컴포넌트 드래그 </a:t>
            </a:r>
            <a:r>
              <a:rPr lang="en-US" altLang="ko-KR" sz="1400" smtClean="0"/>
              <a:t>&amp; </a:t>
            </a:r>
            <a:r>
              <a:rPr lang="ko-KR" altLang="en-US" sz="1400" smtClean="0"/>
              <a:t>드롭 </a:t>
            </a:r>
            <a:r>
              <a:rPr lang="en-US" altLang="ko-KR" sz="1200" smtClean="0"/>
              <a:t>(*</a:t>
            </a:r>
            <a:r>
              <a:rPr lang="ko-KR" altLang="en-US" sz="1200" smtClean="0"/>
              <a:t>페이지 내에서 도형편집 안함</a:t>
            </a:r>
            <a:r>
              <a:rPr lang="en-US" altLang="ko-KR" sz="1200" smtClean="0"/>
              <a:t>)</a:t>
            </a:r>
            <a:endParaRPr lang="ko-KR" altLang="en-US" sz="1200" b="1"/>
          </a:p>
        </p:txBody>
      </p:sp>
    </p:spTree>
    <p:extLst>
      <p:ext uri="{BB962C8B-B14F-4D97-AF65-F5344CB8AC3E}">
        <p14:creationId xmlns:p14="http://schemas.microsoft.com/office/powerpoint/2010/main" val="26294069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Log 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아이디 및 비밀번호 박스 그룹화 </a:t>
            </a:r>
            <a:r>
              <a:rPr lang="en-US" altLang="ko-KR" sz="1400" smtClean="0"/>
              <a:t>&gt; </a:t>
            </a:r>
            <a:r>
              <a:rPr lang="ko-KR" altLang="en-US" sz="1400" b="1" smtClean="0"/>
              <a:t>그룹 이름 변경 </a:t>
            </a:r>
            <a:r>
              <a:rPr lang="en-US" altLang="ko-KR" sz="1400" b="1" smtClean="0"/>
              <a:t>: </a:t>
            </a:r>
            <a:r>
              <a:rPr lang="ko-KR" altLang="en-US" sz="1400" b="1" smtClean="0"/>
              <a:t>아이디 비밀번호 박스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2662195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폰트어썸 활용 </a:t>
            </a:r>
            <a:r>
              <a:rPr lang="en-US" altLang="ko-KR" sz="1400" smtClean="0"/>
              <a:t>check circle SVG</a:t>
            </a:r>
            <a:r>
              <a:rPr lang="ko-KR" altLang="en-US" sz="1400" smtClean="0"/>
              <a:t>버튼 다운로드 후 드래그 </a:t>
            </a:r>
            <a:r>
              <a:rPr lang="en-US" altLang="ko-KR" sz="1400" smtClean="0"/>
              <a:t>&amp; </a:t>
            </a:r>
            <a:r>
              <a:rPr lang="ko-KR" altLang="en-US" sz="1400" smtClean="0"/>
              <a:t>드롭</a:t>
            </a:r>
            <a:endParaRPr lang="ko-KR" altLang="en-US" sz="1400" b="1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140968"/>
            <a:ext cx="3467100" cy="70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3691929"/>
            <a:ext cx="2790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/>
              <a:t>Ctrl + D : </a:t>
            </a:r>
            <a:r>
              <a:rPr lang="ko-KR" altLang="en-US" sz="1400" b="1" smtClean="0"/>
              <a:t>복제 후 텍스만 변경</a:t>
            </a:r>
            <a:r>
              <a:rPr lang="en-US" altLang="ko-KR" sz="1400" b="1" smtClean="0"/>
              <a:t>!</a:t>
            </a:r>
            <a:endParaRPr lang="ko-KR" altLang="en-US" sz="1400" b="1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295" y="4149080"/>
            <a:ext cx="348615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83" y="4796780"/>
            <a:ext cx="2247900" cy="723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5554018"/>
            <a:ext cx="3333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6165304"/>
            <a:ext cx="2790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/>
              <a:t>박스 컬러 색상 변경</a:t>
            </a:r>
            <a:endParaRPr lang="ko-KR" altLang="en-US" sz="1400" b="1"/>
          </a:p>
        </p:txBody>
      </p:sp>
      <p:cxnSp>
        <p:nvCxnSpPr>
          <p:cNvPr id="24" name="직선 연결선 23"/>
          <p:cNvCxnSpPr/>
          <p:nvPr/>
        </p:nvCxnSpPr>
        <p:spPr>
          <a:xfrm>
            <a:off x="4283968" y="3608648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176588"/>
            <a:ext cx="3314700" cy="50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644008" y="3691929"/>
            <a:ext cx="2790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/>
              <a:t>Noto Sans 13 / #333</a:t>
            </a:r>
            <a:endParaRPr lang="ko-KR" altLang="en-US" sz="1400" b="1"/>
          </a:p>
        </p:txBody>
      </p:sp>
      <p:pic>
        <p:nvPicPr>
          <p:cNvPr id="615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4075534"/>
            <a:ext cx="3543300" cy="42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3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4653136"/>
            <a:ext cx="14001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4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658" y="4869160"/>
            <a:ext cx="1314450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644008" y="5400129"/>
            <a:ext cx="2790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/>
              <a:t>버튼 색상 지정 후 그룹화</a:t>
            </a:r>
            <a:r>
              <a:rPr lang="en-US" altLang="ko-KR" sz="1400" b="1" smtClean="0"/>
              <a:t>!</a:t>
            </a:r>
            <a:endParaRPr lang="ko-KR" altLang="en-US" sz="1400" b="1"/>
          </a:p>
        </p:txBody>
      </p:sp>
    </p:spTree>
    <p:extLst>
      <p:ext uri="{BB962C8B-B14F-4D97-AF65-F5344CB8AC3E}">
        <p14:creationId xmlns:p14="http://schemas.microsoft.com/office/powerpoint/2010/main" val="2292265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Log 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로그인 버튼  </a:t>
            </a:r>
            <a:r>
              <a:rPr lang="en-US" altLang="ko-KR" sz="1400" smtClean="0"/>
              <a:t>&gt; </a:t>
            </a:r>
            <a:r>
              <a:rPr lang="ko-KR" altLang="en-US" sz="1400" smtClean="0"/>
              <a:t>우선 </a:t>
            </a:r>
            <a:r>
              <a:rPr lang="en-US" altLang="ko-KR" sz="1400" smtClean="0"/>
              <a:t>UI </a:t>
            </a:r>
            <a:r>
              <a:rPr lang="ko-KR" altLang="en-US" sz="1400" smtClean="0"/>
              <a:t>디자인 페이지에서 만든 후 컴포넌트 페이지로 이동 </a:t>
            </a:r>
            <a:r>
              <a:rPr lang="en-US" altLang="ko-KR" sz="1400" smtClean="0"/>
              <a:t>&gt; ctrl+alt+k (*</a:t>
            </a:r>
            <a:r>
              <a:rPr lang="ko-KR" altLang="en-US" sz="1400" smtClean="0"/>
              <a:t>컴포넌트화</a:t>
            </a:r>
            <a:r>
              <a:rPr lang="en-US" altLang="ko-KR" sz="1400" smtClean="0"/>
              <a:t>)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4283968" y="3608648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925066"/>
            <a:ext cx="3790950" cy="117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149080"/>
            <a:ext cx="7620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809" y="4022402"/>
            <a:ext cx="2143125" cy="2647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</a:t>
            </a:r>
            <a:r>
              <a:rPr lang="en-US" altLang="ko-KR" sz="1400" smtClean="0"/>
              <a:t>UI </a:t>
            </a:r>
            <a:r>
              <a:rPr lang="ko-KR" altLang="en-US" sz="1400" smtClean="0"/>
              <a:t>디자인 </a:t>
            </a:r>
            <a:r>
              <a:rPr lang="en-US" altLang="ko-KR" sz="1400" smtClean="0"/>
              <a:t>&gt; </a:t>
            </a:r>
            <a:r>
              <a:rPr lang="ko-KR" altLang="en-US" sz="1400" smtClean="0"/>
              <a:t>컴포넌트 불러오기 </a:t>
            </a:r>
            <a:r>
              <a:rPr lang="en-US" altLang="ko-KR" sz="1400" smtClean="0"/>
              <a:t>&gt; </a:t>
            </a:r>
            <a:r>
              <a:rPr lang="ko-KR" altLang="en-US" sz="1400" smtClean="0"/>
              <a:t>세부사항 수정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5" y="3014215"/>
            <a:ext cx="3857625" cy="120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716015" y="4212033"/>
            <a:ext cx="4208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외곽선 없음 </a:t>
            </a:r>
            <a:r>
              <a:rPr lang="en-US" altLang="ko-KR" sz="1400" b="1" smtClean="0">
                <a:solidFill>
                  <a:srgbClr val="FF0000"/>
                </a:solidFill>
              </a:rPr>
              <a:t>/ </a:t>
            </a:r>
            <a:r>
              <a:rPr lang="ko-KR" altLang="en-US" sz="1400" b="1" smtClean="0">
                <a:solidFill>
                  <a:srgbClr val="FF0000"/>
                </a:solidFill>
              </a:rPr>
              <a:t>내부 컬러 그린 </a:t>
            </a:r>
            <a:r>
              <a:rPr lang="en-US" altLang="ko-KR" sz="1400" b="1" smtClean="0">
                <a:solidFill>
                  <a:srgbClr val="FF0000"/>
                </a:solidFill>
              </a:rPr>
              <a:t>(*</a:t>
            </a:r>
            <a:r>
              <a:rPr lang="ko-KR" altLang="en-US" sz="1400" b="1" smtClean="0">
                <a:solidFill>
                  <a:srgbClr val="FF0000"/>
                </a:solidFill>
              </a:rPr>
              <a:t>스타일 중 선택</a:t>
            </a:r>
            <a:r>
              <a:rPr lang="en-US" altLang="ko-KR" sz="1400" b="1" smtClean="0">
                <a:solidFill>
                  <a:srgbClr val="FF0000"/>
                </a:solidFill>
              </a:rPr>
              <a:t>)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716015" y="4519810"/>
            <a:ext cx="23762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폰트컬러 </a:t>
            </a:r>
            <a:r>
              <a:rPr lang="en-US" altLang="ko-KR" sz="1400" b="1" smtClean="0">
                <a:solidFill>
                  <a:srgbClr val="FF0000"/>
                </a:solidFill>
              </a:rPr>
              <a:t>: #fff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941168"/>
            <a:ext cx="2428875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4704516"/>
            <a:ext cx="1802568" cy="1944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65629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Log 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en-US" altLang="ko-KR" sz="1400"/>
              <a:t>SNS </a:t>
            </a:r>
            <a:r>
              <a:rPr lang="ko-KR" altLang="en-US" sz="1400"/>
              <a:t>이미지 그룹화 시</a:t>
            </a:r>
            <a:r>
              <a:rPr lang="en-US" altLang="ko-KR" sz="1400"/>
              <a:t>, </a:t>
            </a:r>
            <a:r>
              <a:rPr lang="ko-KR" altLang="en-US" sz="1400"/>
              <a:t>향후 </a:t>
            </a:r>
            <a:r>
              <a:rPr lang="en-US" altLang="ko-KR" sz="1400"/>
              <a:t>SVG </a:t>
            </a:r>
            <a:r>
              <a:rPr lang="ko-KR" altLang="en-US" sz="1400"/>
              <a:t>이미지로 가져가기 용이함</a:t>
            </a:r>
            <a:r>
              <a:rPr lang="en-US" altLang="ko-KR" sz="1400"/>
              <a:t>!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3347864" y="3608648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</a:t>
            </a:r>
            <a:r>
              <a:rPr lang="en-US" altLang="ko-KR" sz="1400" smtClean="0"/>
              <a:t>SNS1 </a:t>
            </a:r>
            <a:r>
              <a:rPr lang="ko-KR" altLang="en-US" sz="1400" smtClean="0"/>
              <a:t>이미지 선택 후 우측하단</a:t>
            </a:r>
            <a:r>
              <a:rPr lang="en-US" altLang="ko-KR" sz="1400" smtClean="0"/>
              <a:t>, Export &gt; SVG </a:t>
            </a:r>
            <a:r>
              <a:rPr lang="ko-KR" altLang="en-US" sz="1400" smtClean="0"/>
              <a:t>옵션 선택 가능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08" y="3133725"/>
            <a:ext cx="195262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25" y="3861048"/>
            <a:ext cx="2200275" cy="245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526" y="2999048"/>
            <a:ext cx="3724275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3934692" y="3724275"/>
            <a:ext cx="4597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/>
              <a:t>SNS</a:t>
            </a:r>
            <a:r>
              <a:rPr lang="ko-KR" altLang="en-US" sz="1400" b="1" smtClean="0"/>
              <a:t>박스 가로세로 </a:t>
            </a:r>
            <a:r>
              <a:rPr lang="en-US" altLang="ko-KR" sz="1400" b="1" smtClean="0"/>
              <a:t>50px </a:t>
            </a:r>
            <a:r>
              <a:rPr lang="ko-KR" altLang="en-US" sz="1400" b="1" smtClean="0"/>
              <a:t>사이즈 제작 후 컬러적용 </a:t>
            </a:r>
            <a:endParaRPr lang="ko-KR" altLang="en-US" sz="14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3934692" y="4063604"/>
            <a:ext cx="4989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/>
              <a:t>#FFE600 / #00C536 / #1877F2 / #EA4335 / #</a:t>
            </a:r>
            <a:r>
              <a:rPr lang="en-US" altLang="ko-KR" sz="1400" b="1" smtClean="0"/>
              <a:t>000000</a:t>
            </a:r>
            <a:endParaRPr lang="ko-KR" altLang="en-US" sz="1400" b="1"/>
          </a:p>
        </p:txBody>
      </p:sp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678" y="4371381"/>
            <a:ext cx="2057400" cy="102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4512030"/>
            <a:ext cx="1482849" cy="2112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3934692" y="5400081"/>
            <a:ext cx="4989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/>
              <a:t>SNS</a:t>
            </a:r>
            <a:r>
              <a:rPr lang="ko-KR" altLang="en-US" sz="1400" b="1" smtClean="0"/>
              <a:t>이미지 불러오기 후</a:t>
            </a:r>
            <a:endParaRPr lang="en-US" altLang="ko-KR" sz="1400" b="1" smtClean="0"/>
          </a:p>
          <a:p>
            <a:r>
              <a:rPr lang="ko-KR" altLang="en-US" sz="1400" b="1" smtClean="0"/>
              <a:t>그룹 내 벡터배경만 삭제</a:t>
            </a:r>
            <a:r>
              <a:rPr lang="en-US" altLang="ko-KR" sz="1400" b="1" smtClean="0"/>
              <a:t>! &gt; </a:t>
            </a:r>
            <a:r>
              <a:rPr lang="ko-KR" altLang="en-US" sz="1400" b="1" smtClean="0"/>
              <a:t>배경과 아이콘 그룹핑 </a:t>
            </a:r>
            <a:r>
              <a:rPr lang="en-US" altLang="ko-KR" sz="1400" b="1" smtClean="0"/>
              <a:t>(*SNS1)</a:t>
            </a:r>
            <a:endParaRPr lang="ko-KR" altLang="en-US" sz="1400" b="1"/>
          </a:p>
        </p:txBody>
      </p:sp>
      <p:pic>
        <p:nvPicPr>
          <p:cNvPr id="8199" name="Picture 7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95"/>
          <a:stretch/>
        </p:blipFill>
        <p:spPr bwMode="auto">
          <a:xfrm>
            <a:off x="3542431" y="5923301"/>
            <a:ext cx="3667125" cy="701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035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F428F72-887C-46AB-A2F0-B689328B8024}"/>
              </a:ext>
            </a:extLst>
          </p:cNvPr>
          <p:cNvSpPr/>
          <p:nvPr/>
        </p:nvSpPr>
        <p:spPr>
          <a:xfrm>
            <a:off x="0" y="3108081"/>
            <a:ext cx="8924192" cy="641839"/>
          </a:xfrm>
          <a:prstGeom prst="rect">
            <a:avLst/>
          </a:prstGeom>
          <a:solidFill>
            <a:srgbClr val="D99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F073D-EAF9-408D-B28D-312A1A59FE62}"/>
              </a:ext>
            </a:extLst>
          </p:cNvPr>
          <p:cNvSpPr txBox="1"/>
          <p:nvPr/>
        </p:nvSpPr>
        <p:spPr>
          <a:xfrm>
            <a:off x="452583" y="3244334"/>
            <a:ext cx="696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mtClean="0"/>
              <a:t>Register </a:t>
            </a:r>
            <a:r>
              <a:rPr lang="ko-KR" altLang="en-US" b="1" smtClean="0"/>
              <a:t>페이지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3644874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Register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① 상단</a:t>
            </a:r>
            <a:r>
              <a:rPr lang="en-US" altLang="ko-KR" sz="1400" smtClean="0"/>
              <a:t>, </a:t>
            </a:r>
            <a:r>
              <a:rPr lang="ko-KR" altLang="en-US" sz="1400" smtClean="0"/>
              <a:t>레드박스 영역 세팅 후 컴포넌트화 진행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651197"/>
            <a:ext cx="3507208" cy="1176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476" y="4005263"/>
            <a:ext cx="1095375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738" y="4005263"/>
            <a:ext cx="207645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5085184"/>
            <a:ext cx="4591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smtClean="0"/>
              <a:t>SVG</a:t>
            </a:r>
            <a:r>
              <a:rPr lang="ko-KR" altLang="en-US" sz="1400" smtClean="0"/>
              <a:t>이미지에서 </a:t>
            </a:r>
            <a:r>
              <a:rPr lang="en-US" altLang="ko-KR" sz="1400" smtClean="0"/>
              <a:t>Bell </a:t>
            </a:r>
            <a:r>
              <a:rPr lang="ko-KR" altLang="en-US" sz="1400" smtClean="0"/>
              <a:t>불러오기 후 가로 </a:t>
            </a:r>
            <a:r>
              <a:rPr lang="en-US" altLang="ko-KR" sz="1400" smtClean="0"/>
              <a:t>22</a:t>
            </a:r>
            <a:r>
              <a:rPr lang="ko-KR" altLang="en-US" sz="1400" smtClean="0"/>
              <a:t>픽셀로 정리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5385247"/>
            <a:ext cx="4591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배경컬러 회색으로 </a:t>
            </a:r>
            <a:r>
              <a:rPr lang="en-US" altLang="ko-KR" sz="1400" b="1" smtClean="0">
                <a:solidFill>
                  <a:srgbClr val="FF0000"/>
                </a:solidFill>
              </a:rPr>
              <a:t>(*why Bell </a:t>
            </a:r>
            <a:r>
              <a:rPr lang="ko-KR" altLang="en-US" sz="1400" b="1" smtClean="0">
                <a:solidFill>
                  <a:srgbClr val="FF0000"/>
                </a:solidFill>
              </a:rPr>
              <a:t>이미지 컬러 화이트</a:t>
            </a:r>
            <a:r>
              <a:rPr lang="en-US" altLang="ko-KR" sz="1400" b="1" smtClean="0">
                <a:solidFill>
                  <a:srgbClr val="FF0000"/>
                </a:solidFill>
              </a:rPr>
              <a:t>)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09" y="5693024"/>
            <a:ext cx="2314575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2627784" y="5810597"/>
            <a:ext cx="38164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>
                <a:solidFill>
                  <a:srgbClr val="FF0000"/>
                </a:solidFill>
              </a:rPr>
              <a:t>Bell </a:t>
            </a:r>
            <a:r>
              <a:rPr lang="ko-KR" altLang="en-US" sz="1400" b="1" smtClean="0">
                <a:solidFill>
                  <a:srgbClr val="FF0000"/>
                </a:solidFill>
              </a:rPr>
              <a:t>이미지 컴포넌트 화 한 다음</a:t>
            </a:r>
            <a:r>
              <a:rPr lang="en-US" altLang="ko-KR" sz="1400" b="1" smtClean="0">
                <a:solidFill>
                  <a:srgbClr val="FF0000"/>
                </a:solidFill>
              </a:rPr>
              <a:t>,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해당 이미지 </a:t>
            </a:r>
            <a:r>
              <a:rPr lang="en-US" altLang="ko-KR" sz="1400" b="1" smtClean="0">
                <a:solidFill>
                  <a:srgbClr val="FF0000"/>
                </a:solidFill>
              </a:rPr>
              <a:t>Asset</a:t>
            </a:r>
            <a:r>
              <a:rPr lang="ko-KR" altLang="en-US" sz="1400" b="1" smtClean="0">
                <a:solidFill>
                  <a:srgbClr val="FF0000"/>
                </a:solidFill>
              </a:rPr>
              <a:t>으로 불러와서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상단 레드박스위에 올려놓고 다시 컴포넌트</a:t>
            </a:r>
            <a:r>
              <a:rPr lang="en-US" altLang="ko-KR" sz="1400" b="1" smtClean="0">
                <a:solidFill>
                  <a:srgbClr val="FF0000"/>
                </a:solidFill>
              </a:rPr>
              <a:t>!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cxnSp>
        <p:nvCxnSpPr>
          <p:cNvPr id="27" name="직선 연결선 26"/>
          <p:cNvCxnSpPr/>
          <p:nvPr/>
        </p:nvCxnSpPr>
        <p:spPr>
          <a:xfrm>
            <a:off x="5220072" y="3160031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2674440"/>
            <a:ext cx="3200029" cy="1045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3759336"/>
            <a:ext cx="2200275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4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233" y="4911861"/>
            <a:ext cx="2152650" cy="153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4685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4908" y="1615648"/>
            <a:ext cx="8439283" cy="1366569"/>
            <a:chOff x="750009" y="1300724"/>
            <a:chExt cx="8439283" cy="136656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EF808B-284E-4008-8950-3D62AD7DAA93}"/>
                </a:ext>
              </a:extLst>
            </p:cNvPr>
            <p:cNvSpPr txBox="1"/>
            <p:nvPr/>
          </p:nvSpPr>
          <p:spPr>
            <a:xfrm>
              <a:off x="1354992" y="1300724"/>
              <a:ext cx="696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b="1" smtClean="0"/>
                <a:t>Figma</a:t>
              </a:r>
              <a:r>
                <a:rPr lang="ko-KR" altLang="en-US" sz="3500" b="1" smtClean="0"/>
                <a:t>의 필요성</a:t>
              </a:r>
              <a:endParaRPr lang="ko-KR" altLang="en-US" sz="3500" b="1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750010" y="2051739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① </a:t>
              </a:r>
              <a:r>
                <a:rPr lang="ko-KR" altLang="en-US" sz="1400" smtClean="0"/>
                <a:t>기존</a:t>
              </a:r>
              <a:r>
                <a:rPr lang="en-US" altLang="ko-KR" sz="1400" smtClean="0"/>
                <a:t>, </a:t>
              </a:r>
              <a:r>
                <a:rPr lang="ko-KR" altLang="en-US" sz="1400" smtClean="0"/>
                <a:t>웹 디자인 및 퍼블리싱에 필요했던 도구</a:t>
              </a:r>
              <a:r>
                <a:rPr lang="en-US" altLang="ko-KR" sz="1400" smtClean="0"/>
                <a:t>, </a:t>
              </a:r>
              <a:r>
                <a:rPr lang="en-US" altLang="ko-KR" sz="1400" b="1" smtClean="0"/>
                <a:t>PhotoShop &amp; Illustrator</a:t>
              </a:r>
              <a:endParaRPr lang="ko-KR" altLang="en-US" sz="1400" b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09" y="2359516"/>
              <a:ext cx="84392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② </a:t>
              </a:r>
              <a:r>
                <a:rPr lang="ko-KR" altLang="en-US" sz="1400" smtClean="0"/>
                <a:t>상기 두 가지 프로그램을 보다 쉽고 편리하며</a:t>
              </a:r>
              <a:r>
                <a:rPr lang="en-US" altLang="ko-KR" sz="1400" smtClean="0"/>
                <a:t>, </a:t>
              </a:r>
              <a:r>
                <a:rPr lang="ko-KR" altLang="en-US" sz="1400" smtClean="0"/>
                <a:t>웹 퍼블리싱에 맞게 만들어 놓은 </a:t>
              </a:r>
              <a:r>
                <a:rPr lang="en-US" altLang="ko-KR" sz="1400" smtClean="0"/>
                <a:t>UI </a:t>
              </a:r>
              <a:r>
                <a:rPr lang="ko-KR" altLang="en-US" sz="1400" smtClean="0"/>
                <a:t>디자인툴</a:t>
              </a:r>
              <a:r>
                <a:rPr lang="en-US" altLang="ko-KR" sz="1400" smtClean="0"/>
                <a:t>, </a:t>
              </a:r>
              <a:r>
                <a:rPr lang="en-US" altLang="ko-KR" sz="1400" b="1" smtClean="0"/>
                <a:t>Figma</a:t>
              </a:r>
              <a:endParaRPr lang="ko-KR" altLang="en-US" sz="1400" b="1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20" y="3212976"/>
            <a:ext cx="7812360" cy="232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88225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Register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93" y="2348880"/>
            <a:ext cx="3111963" cy="16430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153142" y="4077072"/>
            <a:ext cx="4591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>
                <a:solidFill>
                  <a:srgbClr val="FF0000"/>
                </a:solidFill>
              </a:rPr>
              <a:t>Form </a:t>
            </a:r>
            <a:r>
              <a:rPr lang="ko-KR" altLang="en-US" sz="1400" b="1" smtClean="0">
                <a:solidFill>
                  <a:srgbClr val="FF0000"/>
                </a:solidFill>
              </a:rPr>
              <a:t>요소에 들어와서 회원가입입력 </a:t>
            </a:r>
            <a:r>
              <a:rPr lang="en-US" altLang="ko-KR" sz="1400" b="1" smtClean="0">
                <a:solidFill>
                  <a:srgbClr val="FF0000"/>
                </a:solidFill>
              </a:rPr>
              <a:t>&gt; </a:t>
            </a:r>
            <a:r>
              <a:rPr lang="ko-KR" altLang="en-US" sz="1400" b="1" smtClean="0">
                <a:solidFill>
                  <a:srgbClr val="FF0000"/>
                </a:solidFill>
              </a:rPr>
              <a:t>컴포넌트 생성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50" y="4509361"/>
            <a:ext cx="2162915" cy="2082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2563697" y="6047312"/>
            <a:ext cx="3796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>
                <a:solidFill>
                  <a:srgbClr val="FF0000"/>
                </a:solidFill>
              </a:rPr>
              <a:t>Assets </a:t>
            </a:r>
            <a:r>
              <a:rPr lang="ko-KR" altLang="en-US" sz="1400" b="1" smtClean="0">
                <a:solidFill>
                  <a:srgbClr val="FF0000"/>
                </a:solidFill>
              </a:rPr>
              <a:t>영역을 통해 컴포넌트 불러온 후 복제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수직으로 </a:t>
            </a:r>
            <a:r>
              <a:rPr lang="en-US" altLang="ko-KR" sz="1400" b="1" smtClean="0">
                <a:solidFill>
                  <a:srgbClr val="FF0000"/>
                </a:solidFill>
              </a:rPr>
              <a:t>3</a:t>
            </a:r>
            <a:r>
              <a:rPr lang="ko-KR" altLang="en-US" sz="1400" b="1" smtClean="0">
                <a:solidFill>
                  <a:srgbClr val="FF0000"/>
                </a:solidFill>
              </a:rPr>
              <a:t>개 요소 정렬 </a:t>
            </a:r>
            <a:r>
              <a:rPr lang="en-US" altLang="ko-KR" sz="1400" b="1" smtClean="0">
                <a:solidFill>
                  <a:srgbClr val="FF0000"/>
                </a:solidFill>
              </a:rPr>
              <a:t>=&gt; </a:t>
            </a:r>
            <a:r>
              <a:rPr lang="ko-KR" altLang="en-US" sz="1400" b="1" smtClean="0">
                <a:solidFill>
                  <a:srgbClr val="FF0000"/>
                </a:solidFill>
              </a:rPr>
              <a:t>텍스트만 수정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351" y="4479525"/>
            <a:ext cx="2304256" cy="1567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4" name="직선 연결선 23"/>
          <p:cNvCxnSpPr/>
          <p:nvPr/>
        </p:nvCxnSpPr>
        <p:spPr>
          <a:xfrm>
            <a:off x="5724128" y="3291393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7800" y="2415098"/>
            <a:ext cx="3147616" cy="931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5868144" y="3170402"/>
            <a:ext cx="3796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상단</a:t>
            </a:r>
            <a:r>
              <a:rPr lang="en-US" altLang="ko-KR" sz="1400" b="1" smtClean="0">
                <a:solidFill>
                  <a:srgbClr val="FF0000"/>
                </a:solidFill>
              </a:rPr>
              <a:t>, </a:t>
            </a:r>
            <a:r>
              <a:rPr lang="ko-KR" altLang="en-US" sz="1400" b="1" smtClean="0">
                <a:solidFill>
                  <a:srgbClr val="FF0000"/>
                </a:solidFill>
              </a:rPr>
              <a:t>내용 복제 후 우클릭</a:t>
            </a:r>
            <a:r>
              <a:rPr lang="en-US" altLang="ko-KR" sz="1400" b="1" smtClean="0">
                <a:solidFill>
                  <a:srgbClr val="FF0000"/>
                </a:solidFill>
              </a:rPr>
              <a:t>!</a:t>
            </a:r>
          </a:p>
          <a:p>
            <a:r>
              <a:rPr lang="en-US" altLang="ko-KR" sz="1400" b="1" smtClean="0">
                <a:solidFill>
                  <a:srgbClr val="FF0000"/>
                </a:solidFill>
              </a:rPr>
              <a:t>&gt; Detach instance &gt; </a:t>
            </a:r>
            <a:r>
              <a:rPr lang="ko-KR" altLang="en-US" sz="1400" b="1" smtClean="0">
                <a:solidFill>
                  <a:srgbClr val="FF0000"/>
                </a:solidFill>
              </a:rPr>
              <a:t>세부내용 수정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10246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4774" y="3776377"/>
            <a:ext cx="2754238" cy="909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7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4489" y="4685543"/>
            <a:ext cx="2754238" cy="716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5868144" y="5402309"/>
            <a:ext cx="3796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>
                <a:solidFill>
                  <a:srgbClr val="FF0000"/>
                </a:solidFill>
              </a:rPr>
              <a:t>chevron-left svg </a:t>
            </a:r>
            <a:r>
              <a:rPr lang="ko-KR" altLang="en-US" sz="1400" b="1" smtClean="0">
                <a:solidFill>
                  <a:srgbClr val="FF0000"/>
                </a:solidFill>
              </a:rPr>
              <a:t>불러오기 적용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6062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Register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13" y="2348880"/>
            <a:ext cx="3952875" cy="128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539552" y="3480866"/>
            <a:ext cx="4176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상단</a:t>
            </a:r>
            <a:r>
              <a:rPr lang="en-US" altLang="ko-KR" sz="1400" b="1" smtClean="0">
                <a:solidFill>
                  <a:srgbClr val="FF0000"/>
                </a:solidFill>
              </a:rPr>
              <a:t>, </a:t>
            </a:r>
            <a:r>
              <a:rPr lang="ko-KR" altLang="en-US" sz="1400" b="1" smtClean="0">
                <a:solidFill>
                  <a:srgbClr val="FF0000"/>
                </a:solidFill>
              </a:rPr>
              <a:t>생년월일 폼 최대한 복제 후 텍스트 내용 및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박스 사이즈만 수정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2348880"/>
            <a:ext cx="4038600" cy="96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78218" y="3212976"/>
            <a:ext cx="4176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로그인 페이지 내 </a:t>
            </a:r>
            <a:r>
              <a:rPr lang="en-US" altLang="ko-KR" sz="1400" b="1" smtClean="0">
                <a:solidFill>
                  <a:srgbClr val="FF0000"/>
                </a:solidFill>
              </a:rPr>
              <a:t>Circle Check </a:t>
            </a:r>
            <a:r>
              <a:rPr lang="ko-KR" altLang="en-US" sz="1400" b="1" smtClean="0">
                <a:solidFill>
                  <a:srgbClr val="FF0000"/>
                </a:solidFill>
              </a:rPr>
              <a:t>버튼 복사</a:t>
            </a:r>
            <a:r>
              <a:rPr lang="ko-KR" altLang="en-US" sz="1400" b="1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활용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인증번호 받기 텍스트 복사 활용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755576" y="4029893"/>
            <a:ext cx="7632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4" y="4064198"/>
            <a:ext cx="4067175" cy="971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5008314"/>
            <a:ext cx="1885950" cy="151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0987" y="4208214"/>
            <a:ext cx="4124325" cy="800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368498" y="5035748"/>
            <a:ext cx="4555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하단 푸터 영역 생성 후 잘라내기 </a:t>
            </a:r>
            <a:r>
              <a:rPr lang="en-US" altLang="ko-KR" sz="1400" b="1" smtClean="0">
                <a:solidFill>
                  <a:srgbClr val="FF0000"/>
                </a:solidFill>
              </a:rPr>
              <a:t>&gt; </a:t>
            </a:r>
            <a:r>
              <a:rPr lang="ko-KR" altLang="en-US" sz="1400" b="1" smtClean="0">
                <a:solidFill>
                  <a:srgbClr val="FF0000"/>
                </a:solidFill>
              </a:rPr>
              <a:t>컴포넌트 생성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  <p:pic>
        <p:nvPicPr>
          <p:cNvPr id="1127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120" y="5343525"/>
            <a:ext cx="2149029" cy="145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6359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F428F72-887C-46AB-A2F0-B689328B8024}"/>
              </a:ext>
            </a:extLst>
          </p:cNvPr>
          <p:cNvSpPr/>
          <p:nvPr/>
        </p:nvSpPr>
        <p:spPr>
          <a:xfrm>
            <a:off x="0" y="3108081"/>
            <a:ext cx="8924192" cy="641839"/>
          </a:xfrm>
          <a:prstGeom prst="rect">
            <a:avLst/>
          </a:prstGeom>
          <a:solidFill>
            <a:srgbClr val="D99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F073D-EAF9-408D-B28D-312A1A59FE62}"/>
              </a:ext>
            </a:extLst>
          </p:cNvPr>
          <p:cNvSpPr txBox="1"/>
          <p:nvPr/>
        </p:nvSpPr>
        <p:spPr>
          <a:xfrm>
            <a:off x="452583" y="3244334"/>
            <a:ext cx="696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mtClean="0"/>
              <a:t>Main </a:t>
            </a:r>
            <a:r>
              <a:rPr lang="ko-KR" altLang="en-US" b="1" smtClean="0"/>
              <a:t>페이지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516422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Main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기존 컴포넌트 요소들 활용 시</a:t>
            </a:r>
            <a:r>
              <a:rPr lang="en-US" altLang="ko-KR" sz="1400" smtClean="0"/>
              <a:t>, </a:t>
            </a:r>
            <a:r>
              <a:rPr lang="ko-KR" altLang="en-US" sz="1400" smtClean="0"/>
              <a:t>단순 복사</a:t>
            </a:r>
            <a:r>
              <a:rPr lang="en-US" altLang="ko-KR" sz="1400" smtClean="0"/>
              <a:t>.</a:t>
            </a:r>
            <a:r>
              <a:rPr lang="ko-KR" altLang="en-US" sz="1400" smtClean="0"/>
              <a:t>붙여넣기 금지 </a:t>
            </a:r>
            <a:r>
              <a:rPr lang="en-US" altLang="ko-KR" sz="1400" smtClean="0"/>
              <a:t>-&gt; </a:t>
            </a:r>
            <a:r>
              <a:rPr lang="ko-KR" altLang="en-US" sz="1400" smtClean="0"/>
              <a:t>별도의 컴포지션 생성 후 적용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피그마에서 </a:t>
            </a:r>
            <a:r>
              <a:rPr lang="en-US" altLang="ko-KR" sz="1400" smtClean="0"/>
              <a:t>width</a:t>
            </a:r>
            <a:r>
              <a:rPr lang="ko-KR" altLang="en-US" sz="1400" smtClean="0"/>
              <a:t>값 생성 시</a:t>
            </a:r>
            <a:r>
              <a:rPr lang="en-US" altLang="ko-KR" sz="1400" smtClean="0"/>
              <a:t>, </a:t>
            </a:r>
            <a:r>
              <a:rPr lang="ko-KR" altLang="en-US" sz="1400" smtClean="0"/>
              <a:t>사칙연산 가능 </a:t>
            </a:r>
            <a:r>
              <a:rPr lang="en-US" altLang="ko-KR" sz="1400" smtClean="0"/>
              <a:t>ex. 375/5 = 75</a:t>
            </a:r>
            <a:r>
              <a:rPr lang="ko-KR" altLang="en-US" sz="1400" smtClean="0"/>
              <a:t>픽셀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88" y="3212976"/>
            <a:ext cx="2964184" cy="835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08" y="4084893"/>
            <a:ext cx="780070" cy="928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4048337"/>
            <a:ext cx="146685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31251" y="5877272"/>
            <a:ext cx="43832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기존 </a:t>
            </a:r>
            <a:r>
              <a:rPr lang="en-US" altLang="ko-KR" sz="1400" b="1" smtClean="0">
                <a:solidFill>
                  <a:srgbClr val="FF0000"/>
                </a:solidFill>
              </a:rPr>
              <a:t>Header</a:t>
            </a:r>
            <a:r>
              <a:rPr lang="ko-KR" altLang="en-US" sz="1400" b="1" smtClean="0">
                <a:solidFill>
                  <a:srgbClr val="FF0000"/>
                </a:solidFill>
              </a:rPr>
              <a:t>에서 복사 후 </a:t>
            </a:r>
            <a:r>
              <a:rPr lang="en-US" altLang="ko-KR" sz="1400" b="1" smtClean="0">
                <a:solidFill>
                  <a:srgbClr val="FF0000"/>
                </a:solidFill>
              </a:rPr>
              <a:t>detach instance</a:t>
            </a:r>
          </a:p>
          <a:p>
            <a:r>
              <a:rPr lang="en-US" altLang="ko-KR" sz="1400" b="1" smtClean="0">
                <a:solidFill>
                  <a:srgbClr val="FF0000"/>
                </a:solidFill>
              </a:rPr>
              <a:t>Chevron-left </a:t>
            </a:r>
            <a:r>
              <a:rPr lang="ko-KR" altLang="en-US" sz="1400" b="1" smtClean="0">
                <a:solidFill>
                  <a:srgbClr val="FF0000"/>
                </a:solidFill>
              </a:rPr>
              <a:t>버튼 삽입 </a:t>
            </a:r>
            <a:r>
              <a:rPr lang="en-US" altLang="ko-KR" sz="1400" b="1" smtClean="0">
                <a:solidFill>
                  <a:srgbClr val="FF0000"/>
                </a:solidFill>
              </a:rPr>
              <a:t>(*</a:t>
            </a:r>
            <a:r>
              <a:rPr lang="ko-KR" altLang="en-US" sz="1400" b="1" smtClean="0">
                <a:solidFill>
                  <a:srgbClr val="FF0000"/>
                </a:solidFill>
              </a:rPr>
              <a:t>사이즈 </a:t>
            </a:r>
            <a:r>
              <a:rPr lang="en-US" altLang="ko-KR" sz="1400" b="1" smtClean="0">
                <a:solidFill>
                  <a:srgbClr val="FF0000"/>
                </a:solidFill>
              </a:rPr>
              <a:t>26 x 26)</a:t>
            </a:r>
            <a:endParaRPr lang="en-US" altLang="ko-KR" sz="1400" b="1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왼쪽에서 </a:t>
            </a:r>
            <a:r>
              <a:rPr lang="en-US" altLang="ko-KR" sz="1400" b="1" smtClean="0">
                <a:solidFill>
                  <a:srgbClr val="FF0000"/>
                </a:solidFill>
              </a:rPr>
              <a:t>20px (*shift + </a:t>
            </a:r>
            <a:r>
              <a:rPr lang="ko-KR" altLang="en-US" sz="1400" b="1" smtClean="0">
                <a:solidFill>
                  <a:srgbClr val="FF0000"/>
                </a:solidFill>
              </a:rPr>
              <a:t>왼쪽방향키 </a:t>
            </a:r>
            <a:r>
              <a:rPr lang="en-US" altLang="ko-KR" sz="1400" b="1" smtClean="0">
                <a:solidFill>
                  <a:srgbClr val="FF0000"/>
                </a:solidFill>
              </a:rPr>
              <a:t>2</a:t>
            </a:r>
            <a:r>
              <a:rPr lang="ko-KR" altLang="en-US" sz="1400" b="1" smtClean="0">
                <a:solidFill>
                  <a:srgbClr val="FF0000"/>
                </a:solidFill>
              </a:rPr>
              <a:t>번</a:t>
            </a:r>
            <a:r>
              <a:rPr lang="en-US" altLang="ko-KR" sz="1400" b="1" smtClean="0">
                <a:solidFill>
                  <a:srgbClr val="FF0000"/>
                </a:solidFill>
              </a:rPr>
              <a:t>)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컴포넌트 작업 후 </a:t>
            </a:r>
            <a:r>
              <a:rPr lang="en-US" altLang="ko-KR" sz="1400" b="1" smtClean="0">
                <a:solidFill>
                  <a:srgbClr val="FF0000"/>
                </a:solidFill>
              </a:rPr>
              <a:t>Main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 </a:t>
            </a:r>
            <a:r>
              <a:rPr lang="en-US" altLang="ko-KR" sz="1400" b="1" smtClean="0">
                <a:solidFill>
                  <a:srgbClr val="FF0000"/>
                </a:solidFill>
              </a:rPr>
              <a:t>Assets</a:t>
            </a:r>
            <a:r>
              <a:rPr lang="ko-KR" altLang="en-US" sz="1400" b="1" smtClean="0">
                <a:solidFill>
                  <a:srgbClr val="FF0000"/>
                </a:solidFill>
              </a:rPr>
              <a:t>으로 불러오기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4355976" y="3665068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452" y="3181562"/>
            <a:ext cx="3762375" cy="866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169" y="4084893"/>
            <a:ext cx="923925" cy="41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8094" y="4021393"/>
            <a:ext cx="714375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675471" y="4678965"/>
            <a:ext cx="43832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우선</a:t>
            </a:r>
            <a:r>
              <a:rPr lang="en-US" altLang="ko-KR" sz="1400" b="1" smtClean="0">
                <a:solidFill>
                  <a:srgbClr val="FF0000"/>
                </a:solidFill>
              </a:rPr>
              <a:t>, </a:t>
            </a:r>
            <a:r>
              <a:rPr lang="ko-KR" altLang="en-US" sz="1400" b="1" smtClean="0">
                <a:solidFill>
                  <a:srgbClr val="FF0000"/>
                </a:solidFill>
              </a:rPr>
              <a:t>백그라운 배경 생성 </a:t>
            </a:r>
            <a:r>
              <a:rPr lang="en-US" altLang="ko-KR" sz="1400" b="1" smtClean="0">
                <a:solidFill>
                  <a:srgbClr val="FF0000"/>
                </a:solidFill>
              </a:rPr>
              <a:t>(375 x 50)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이메일 텍스트 복제 후 흠으로 생성 </a:t>
            </a:r>
            <a:r>
              <a:rPr lang="en-US" altLang="ko-KR" sz="1400" b="1" smtClean="0">
                <a:solidFill>
                  <a:srgbClr val="FF0000"/>
                </a:solidFill>
              </a:rPr>
              <a:t>(*</a:t>
            </a:r>
            <a:r>
              <a:rPr lang="ko-KR" altLang="en-US" sz="1400" b="1" smtClean="0">
                <a:solidFill>
                  <a:srgbClr val="FF0000"/>
                </a:solidFill>
              </a:rPr>
              <a:t>재활용</a:t>
            </a:r>
            <a:r>
              <a:rPr lang="en-US" altLang="ko-KR" sz="1400" b="1" smtClean="0">
                <a:solidFill>
                  <a:srgbClr val="FF0000"/>
                </a:solidFill>
              </a:rPr>
              <a:t>)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텍스트는 노토산스 스타일 적용 후 </a:t>
            </a:r>
            <a:r>
              <a:rPr lang="en-US" altLang="ko-KR" sz="1400" b="1" smtClean="0">
                <a:solidFill>
                  <a:srgbClr val="FF0000"/>
                </a:solidFill>
              </a:rPr>
              <a:t>4</a:t>
            </a:r>
            <a:r>
              <a:rPr lang="ko-KR" altLang="en-US" sz="1400" b="1" smtClean="0">
                <a:solidFill>
                  <a:srgbClr val="FF0000"/>
                </a:solidFill>
              </a:rPr>
              <a:t>개 복제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하단 바 </a:t>
            </a:r>
            <a:r>
              <a:rPr lang="en-US" altLang="ko-KR" sz="1400" b="1" smtClean="0">
                <a:solidFill>
                  <a:srgbClr val="FF0000"/>
                </a:solidFill>
              </a:rPr>
              <a:t>75 x 3</a:t>
            </a:r>
            <a:r>
              <a:rPr lang="ko-KR" altLang="en-US" sz="1400" b="1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사이즈로 적용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3274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Main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메인슬라이더 이미지 적용 시</a:t>
            </a:r>
            <a:r>
              <a:rPr lang="en-US" altLang="ko-KR" sz="1400" smtClean="0"/>
              <a:t>, </a:t>
            </a:r>
            <a:r>
              <a:rPr lang="ko-KR" altLang="en-US" sz="1400" smtClean="0"/>
              <a:t>먼저 </a:t>
            </a:r>
            <a:r>
              <a:rPr lang="en-US" altLang="ko-KR" sz="1400" smtClean="0"/>
              <a:t>rect </a:t>
            </a:r>
            <a:r>
              <a:rPr lang="ko-KR" altLang="en-US" sz="1400" smtClean="0"/>
              <a:t>이미지 생성 후 이미지 적용하면 향후 사이즈 잡기 용이함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이미지 앞으로 보내기 단축키 </a:t>
            </a:r>
            <a:r>
              <a:rPr lang="en-US" altLang="ko-KR" sz="1400" smtClean="0"/>
              <a:t>: ] / </a:t>
            </a:r>
            <a:r>
              <a:rPr lang="ko-KR" altLang="en-US" sz="1400" smtClean="0"/>
              <a:t>이미지 뒤로 보내기 단축키 </a:t>
            </a:r>
            <a:r>
              <a:rPr lang="en-US" altLang="ko-KR" sz="1400" smtClean="0"/>
              <a:t>: [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08" y="2982217"/>
            <a:ext cx="4405745" cy="1143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08" y="4125329"/>
            <a:ext cx="214312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60223" y="4751151"/>
            <a:ext cx="438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컴포넌트 </a:t>
            </a:r>
            <a:r>
              <a:rPr lang="en-US" altLang="ko-KR" sz="1400" b="1" smtClean="0">
                <a:solidFill>
                  <a:srgbClr val="FF0000"/>
                </a:solidFill>
              </a:rPr>
              <a:t>– </a:t>
            </a:r>
            <a:r>
              <a:rPr lang="ko-KR" altLang="en-US" sz="1400" b="1" smtClean="0">
                <a:solidFill>
                  <a:srgbClr val="FF0000"/>
                </a:solidFill>
              </a:rPr>
              <a:t>네비게이션으로 잘라내기 및 붙여넣기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en-US" altLang="ko-KR" sz="1400" b="1" smtClean="0">
                <a:solidFill>
                  <a:srgbClr val="FF0000"/>
                </a:solidFill>
              </a:rPr>
              <a:t>Ctrl + alt + K : </a:t>
            </a:r>
            <a:r>
              <a:rPr lang="ko-KR" altLang="en-US" sz="1400" b="1" smtClean="0">
                <a:solidFill>
                  <a:srgbClr val="FF0000"/>
                </a:solidFill>
              </a:rPr>
              <a:t>컴포넌트화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08" y="5337871"/>
            <a:ext cx="3533775" cy="619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60223" y="6011667"/>
            <a:ext cx="438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>
                <a:solidFill>
                  <a:srgbClr val="FF0000"/>
                </a:solidFill>
              </a:rPr>
              <a:t>Assets</a:t>
            </a:r>
            <a:r>
              <a:rPr lang="ko-KR" altLang="en-US" sz="1400" b="1" smtClean="0">
                <a:solidFill>
                  <a:srgbClr val="FF0000"/>
                </a:solidFill>
              </a:rPr>
              <a:t>에서 </a:t>
            </a:r>
            <a:r>
              <a:rPr lang="en-US" altLang="ko-KR" sz="1400" b="1" smtClean="0">
                <a:solidFill>
                  <a:srgbClr val="FF0000"/>
                </a:solidFill>
              </a:rPr>
              <a:t>Main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페이지로 가져오기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홈으로 및 하단바에 색상 컬러 넣기</a:t>
            </a:r>
            <a:r>
              <a:rPr lang="en-US" altLang="ko-KR" sz="1400" b="1" smtClean="0">
                <a:solidFill>
                  <a:srgbClr val="FF0000"/>
                </a:solidFill>
              </a:rPr>
              <a:t>!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5004048" y="3665068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2982217"/>
            <a:ext cx="3365983" cy="2566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5290592" y="5556291"/>
            <a:ext cx="43832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하단 </a:t>
            </a:r>
            <a:r>
              <a:rPr lang="en-US" altLang="ko-KR" sz="1400" b="1" smtClean="0">
                <a:solidFill>
                  <a:srgbClr val="FF0000"/>
                </a:solidFill>
              </a:rPr>
              <a:t>rect </a:t>
            </a:r>
            <a:r>
              <a:rPr lang="ko-KR" altLang="en-US" sz="1400" b="1" smtClean="0">
                <a:solidFill>
                  <a:srgbClr val="FF0000"/>
                </a:solidFill>
              </a:rPr>
              <a:t>생성 </a:t>
            </a:r>
            <a:r>
              <a:rPr lang="en-US" altLang="ko-KR" sz="1400" b="1" smtClean="0">
                <a:solidFill>
                  <a:srgbClr val="FF0000"/>
                </a:solidFill>
              </a:rPr>
              <a:t>(*375 x 265 </a:t>
            </a:r>
            <a:r>
              <a:rPr lang="ko-KR" altLang="en-US" sz="1400" b="1" smtClean="0">
                <a:solidFill>
                  <a:srgbClr val="FF0000"/>
                </a:solidFill>
              </a:rPr>
              <a:t>사이즈</a:t>
            </a:r>
            <a:r>
              <a:rPr lang="en-US" altLang="ko-KR" sz="1400" b="1" smtClean="0">
                <a:solidFill>
                  <a:srgbClr val="FF0000"/>
                </a:solidFill>
              </a:rPr>
              <a:t>) </a:t>
            </a:r>
            <a:r>
              <a:rPr lang="ko-KR" altLang="en-US" sz="1400" b="1" smtClean="0">
                <a:solidFill>
                  <a:srgbClr val="FF0000"/>
                </a:solidFill>
              </a:rPr>
              <a:t>후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이미지 적용 </a:t>
            </a:r>
            <a:r>
              <a:rPr lang="en-US" altLang="ko-KR" sz="1400" b="1" smtClean="0">
                <a:solidFill>
                  <a:srgbClr val="FF0000"/>
                </a:solidFill>
              </a:rPr>
              <a:t>/ </a:t>
            </a:r>
            <a:r>
              <a:rPr lang="ko-KR" altLang="en-US" sz="1400" b="1" smtClean="0">
                <a:solidFill>
                  <a:srgbClr val="FF0000"/>
                </a:solidFill>
              </a:rPr>
              <a:t>좌</a:t>
            </a:r>
            <a:r>
              <a:rPr lang="en-US" altLang="ko-KR" sz="1400" b="1" smtClean="0">
                <a:solidFill>
                  <a:srgbClr val="FF0000"/>
                </a:solidFill>
              </a:rPr>
              <a:t>.</a:t>
            </a:r>
            <a:r>
              <a:rPr lang="ko-KR" altLang="en-US" sz="1400" b="1" smtClean="0">
                <a:solidFill>
                  <a:srgbClr val="FF0000"/>
                </a:solidFill>
              </a:rPr>
              <a:t>우측 </a:t>
            </a:r>
            <a:r>
              <a:rPr lang="en-US" altLang="ko-KR" sz="1400" b="1" smtClean="0">
                <a:solidFill>
                  <a:srgbClr val="FF0000"/>
                </a:solidFill>
              </a:rPr>
              <a:t>shevron-left </a:t>
            </a:r>
            <a:r>
              <a:rPr lang="ko-KR" altLang="en-US" sz="1400" b="1" smtClean="0">
                <a:solidFill>
                  <a:srgbClr val="FF0000"/>
                </a:solidFill>
              </a:rPr>
              <a:t>버튼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복사 후 붙여넣기 </a:t>
            </a:r>
            <a:r>
              <a:rPr lang="en-US" altLang="ko-KR" sz="1400" b="1" smtClean="0">
                <a:solidFill>
                  <a:srgbClr val="FF0000"/>
                </a:solidFill>
              </a:rPr>
              <a:t>(*selection color : #fff)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버튼 사이즈 </a:t>
            </a:r>
            <a:r>
              <a:rPr lang="en-US" altLang="ko-KR" sz="1400" b="1" smtClean="0">
                <a:solidFill>
                  <a:srgbClr val="FF0000"/>
                </a:solidFill>
              </a:rPr>
              <a:t>: 26 x 26</a:t>
            </a:r>
          </a:p>
        </p:txBody>
      </p:sp>
    </p:spTree>
    <p:extLst>
      <p:ext uri="{BB962C8B-B14F-4D97-AF65-F5344CB8AC3E}">
        <p14:creationId xmlns:p14="http://schemas.microsoft.com/office/powerpoint/2010/main" val="1162388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Main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이미지 배경 생성 시</a:t>
            </a:r>
            <a:r>
              <a:rPr lang="en-US" altLang="ko-KR" sz="1400" smtClean="0"/>
              <a:t>, Border-Radius : 5px / 15px </a:t>
            </a:r>
            <a:r>
              <a:rPr lang="ko-KR" altLang="en-US" sz="1400" smtClean="0"/>
              <a:t>세</a:t>
            </a:r>
            <a:r>
              <a:rPr lang="ko-KR" altLang="en-US" sz="1400"/>
              <a:t>팅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</a:t>
            </a:r>
            <a:r>
              <a:rPr lang="en-US" altLang="ko-KR" sz="1400" smtClean="0"/>
              <a:t>NEW, HOT </a:t>
            </a:r>
            <a:r>
              <a:rPr lang="ko-KR" altLang="en-US" sz="1400" smtClean="0"/>
              <a:t>텍스트 폰트 </a:t>
            </a:r>
            <a:r>
              <a:rPr lang="en-US" altLang="ko-KR" sz="1400" smtClean="0"/>
              <a:t>= 11px / </a:t>
            </a:r>
            <a:r>
              <a:rPr lang="ko-KR" altLang="en-US" sz="1400" smtClean="0"/>
              <a:t>가격할인 표기 </a:t>
            </a:r>
            <a:r>
              <a:rPr lang="en-US" altLang="ko-KR" sz="1400" smtClean="0"/>
              <a:t>=&gt; Strike through </a:t>
            </a:r>
            <a:r>
              <a:rPr lang="ko-KR" altLang="en-US" sz="1400" smtClean="0"/>
              <a:t>기능 적용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074988"/>
            <a:ext cx="2466975" cy="65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08" y="3732213"/>
            <a:ext cx="2933700" cy="50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3563888" y="3042762"/>
            <a:ext cx="43832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옆에 있는 텍스트 복사</a:t>
            </a:r>
            <a:r>
              <a:rPr lang="en-US" altLang="ko-KR" sz="1400" b="1" smtClean="0">
                <a:solidFill>
                  <a:srgbClr val="FF0000"/>
                </a:solidFill>
              </a:rPr>
              <a:t>.</a:t>
            </a:r>
            <a:r>
              <a:rPr lang="ko-KR" altLang="en-US" sz="1400" b="1" smtClean="0">
                <a:solidFill>
                  <a:srgbClr val="FF0000"/>
                </a:solidFill>
              </a:rPr>
              <a:t>붙여넣기 후 가져오기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상단</a:t>
            </a:r>
            <a:r>
              <a:rPr lang="en-US" altLang="ko-KR" sz="1400" b="1" smtClean="0">
                <a:solidFill>
                  <a:srgbClr val="FF0000"/>
                </a:solidFill>
              </a:rPr>
              <a:t>:</a:t>
            </a:r>
            <a:r>
              <a:rPr lang="ko-KR" altLang="en-US" sz="1400" b="1" smtClean="0">
                <a:solidFill>
                  <a:srgbClr val="FF0000"/>
                </a:solidFill>
              </a:rPr>
              <a:t>노토산스 </a:t>
            </a:r>
            <a:r>
              <a:rPr lang="en-US" altLang="ko-KR" sz="1400" b="1" smtClean="0">
                <a:solidFill>
                  <a:srgbClr val="FF0000"/>
                </a:solidFill>
              </a:rPr>
              <a:t>18px / </a:t>
            </a:r>
            <a:r>
              <a:rPr lang="ko-KR" altLang="en-US" sz="1400" b="1" smtClean="0">
                <a:solidFill>
                  <a:srgbClr val="FF0000"/>
                </a:solidFill>
              </a:rPr>
              <a:t>하단 </a:t>
            </a:r>
            <a:r>
              <a:rPr lang="en-US" altLang="ko-KR" sz="1400" b="1" smtClean="0">
                <a:solidFill>
                  <a:srgbClr val="FF0000"/>
                </a:solidFill>
              </a:rPr>
              <a:t>14px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스타일 적용 후 잘라내기 </a:t>
            </a:r>
            <a:r>
              <a:rPr lang="en-US" altLang="ko-KR" sz="1400" b="1" smtClean="0">
                <a:solidFill>
                  <a:srgbClr val="FF0000"/>
                </a:solidFill>
              </a:rPr>
              <a:t>&gt; </a:t>
            </a:r>
            <a:r>
              <a:rPr lang="ko-KR" altLang="en-US" sz="1400" b="1" smtClean="0">
                <a:solidFill>
                  <a:srgbClr val="FF0000"/>
                </a:solidFill>
              </a:rPr>
              <a:t>컴포넌트 </a:t>
            </a:r>
            <a:r>
              <a:rPr lang="en-US" altLang="ko-KR" sz="1400" b="1" smtClean="0">
                <a:solidFill>
                  <a:srgbClr val="FF0000"/>
                </a:solidFill>
              </a:rPr>
              <a:t>(*</a:t>
            </a:r>
            <a:r>
              <a:rPr lang="ko-KR" altLang="en-US" sz="1400" b="1" smtClean="0">
                <a:solidFill>
                  <a:srgbClr val="FF0000"/>
                </a:solidFill>
              </a:rPr>
              <a:t>헤딩</a:t>
            </a:r>
            <a:r>
              <a:rPr lang="en-US" altLang="ko-KR" sz="1400" b="1" smtClean="0">
                <a:solidFill>
                  <a:srgbClr val="FF0000"/>
                </a:solidFill>
              </a:rPr>
              <a:t>.</a:t>
            </a:r>
            <a:r>
              <a:rPr lang="ko-KR" altLang="en-US" sz="1400" b="1" smtClean="0">
                <a:solidFill>
                  <a:srgbClr val="FF0000"/>
                </a:solidFill>
              </a:rPr>
              <a:t>네비</a:t>
            </a:r>
            <a:r>
              <a:rPr lang="en-US" altLang="ko-KR" sz="1400" b="1" smtClean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263554"/>
            <a:ext cx="1628230" cy="2081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742" y="4304052"/>
            <a:ext cx="1590675" cy="100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020" y="4380921"/>
            <a:ext cx="1171575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683" y="5157192"/>
            <a:ext cx="1200150" cy="90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4595" y="5157192"/>
            <a:ext cx="1533525" cy="933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6" name="직선 연결선 25"/>
          <p:cNvCxnSpPr/>
          <p:nvPr/>
        </p:nvCxnSpPr>
        <p:spPr>
          <a:xfrm>
            <a:off x="3275856" y="4237038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6300192" y="4237038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115" y="4304052"/>
            <a:ext cx="2333625" cy="117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364" y="5623917"/>
            <a:ext cx="2143125" cy="100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837" y="3911367"/>
            <a:ext cx="1146453" cy="1069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02996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Main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en-US" altLang="ko-KR" sz="1400" smtClean="0"/>
              <a:t>NEW HOT </a:t>
            </a:r>
            <a:r>
              <a:rPr lang="ko-KR" altLang="en-US" sz="1400" smtClean="0"/>
              <a:t>버튼만 따로 컴포넌트 적용 후 향후 </a:t>
            </a:r>
            <a:r>
              <a:rPr lang="en-US" altLang="ko-KR" sz="1400" smtClean="0"/>
              <a:t>CARD UI</a:t>
            </a:r>
            <a:r>
              <a:rPr lang="ko-KR" altLang="en-US" sz="1400" smtClean="0"/>
              <a:t>로 전체 컴포넌트 적용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화면 밖 컨텐츠가 잘려보이게 하려면</a:t>
            </a:r>
            <a:r>
              <a:rPr lang="en-US" altLang="ko-KR" sz="1400" smtClean="0"/>
              <a:t>, </a:t>
            </a:r>
            <a:r>
              <a:rPr lang="ko-KR" altLang="en-US" sz="1400" smtClean="0"/>
              <a:t>최상위 레이어 선택 후 </a:t>
            </a:r>
            <a:r>
              <a:rPr lang="en-US" altLang="ko-KR" sz="1400" smtClean="0"/>
              <a:t>clip content </a:t>
            </a:r>
            <a:r>
              <a:rPr lang="ko-KR" altLang="en-US" sz="1400" smtClean="0"/>
              <a:t>설정 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08" y="2982217"/>
            <a:ext cx="1257300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08" y="3544192"/>
            <a:ext cx="2171700" cy="55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9" y="4221088"/>
            <a:ext cx="23589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>
                <a:solidFill>
                  <a:srgbClr val="FF0000"/>
                </a:solidFill>
              </a:rPr>
              <a:t>NEW &amp; HOT </a:t>
            </a:r>
            <a:r>
              <a:rPr lang="ko-KR" altLang="en-US" sz="1400" b="1" smtClean="0">
                <a:solidFill>
                  <a:srgbClr val="FF0000"/>
                </a:solidFill>
              </a:rPr>
              <a:t>버튼만 따로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잘라내기 후 컴포넌트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en-US" altLang="ko-KR" sz="1400" b="1" smtClean="0">
                <a:solidFill>
                  <a:srgbClr val="FF0000"/>
                </a:solidFill>
              </a:rPr>
              <a:t>Why? </a:t>
            </a:r>
            <a:r>
              <a:rPr lang="ko-KR" altLang="en-US" sz="1400" b="1" smtClean="0">
                <a:solidFill>
                  <a:srgbClr val="FF0000"/>
                </a:solidFill>
              </a:rPr>
              <a:t>버튼만 따로 사용할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경우도 많기 때문에</a:t>
            </a:r>
            <a:r>
              <a:rPr lang="en-US" altLang="ko-KR" sz="1400" b="1" smtClean="0">
                <a:solidFill>
                  <a:srgbClr val="FF0000"/>
                </a:solidFill>
              </a:rPr>
              <a:t>!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932" y="2982217"/>
            <a:ext cx="2091520" cy="3530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453" y="3191767"/>
            <a:ext cx="1895475" cy="70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14453" y="3828526"/>
            <a:ext cx="23589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mtClean="0">
                <a:solidFill>
                  <a:srgbClr val="FF0000"/>
                </a:solidFill>
              </a:rPr>
              <a:t>Card UI </a:t>
            </a:r>
            <a:r>
              <a:rPr lang="ko-KR" altLang="en-US" sz="1400" b="1" smtClean="0">
                <a:solidFill>
                  <a:srgbClr val="FF0000"/>
                </a:solidFill>
              </a:rPr>
              <a:t>영역에 제품미리보기</a:t>
            </a:r>
            <a:r>
              <a:rPr lang="en-US" altLang="ko-KR" sz="1400" b="1" smtClean="0">
                <a:solidFill>
                  <a:srgbClr val="FF0000"/>
                </a:solidFill>
              </a:rPr>
              <a:t>1 </a:t>
            </a:r>
            <a:r>
              <a:rPr lang="ko-KR" altLang="en-US" sz="1400" b="1" smtClean="0">
                <a:solidFill>
                  <a:srgbClr val="FF0000"/>
                </a:solidFill>
              </a:rPr>
              <a:t>이라는 이름으로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컴포넌트 생성 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453" y="4885784"/>
            <a:ext cx="2171700" cy="158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9988" y="4885784"/>
            <a:ext cx="2190750" cy="1400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4814453" y="6093296"/>
            <a:ext cx="1085850" cy="3736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0032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Main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① </a:t>
            </a:r>
            <a:r>
              <a:rPr lang="ko-KR" altLang="en-US" sz="1400" smtClean="0"/>
              <a:t>중간 배너는 그냥 이미지 불러오기 사이즈 맞추기 </a:t>
            </a:r>
            <a:r>
              <a:rPr lang="en-US" altLang="ko-KR" sz="1400" smtClean="0"/>
              <a:t>=&gt; </a:t>
            </a:r>
            <a:r>
              <a:rPr lang="ko-KR" altLang="en-US" sz="1400" smtClean="0"/>
              <a:t>가로 </a:t>
            </a:r>
            <a:r>
              <a:rPr lang="en-US" altLang="ko-KR" sz="1400" smtClean="0"/>
              <a:t>375</a:t>
            </a:r>
            <a:r>
              <a:rPr lang="ko-KR" altLang="en-US" sz="1400" smtClean="0"/>
              <a:t>픽셀 기준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타이틀 텍스트 </a:t>
            </a:r>
            <a:r>
              <a:rPr lang="en-US" altLang="ko-KR" sz="1400" smtClean="0"/>
              <a:t>+ </a:t>
            </a:r>
            <a:r>
              <a:rPr lang="ko-KR" altLang="en-US" sz="1400" smtClean="0"/>
              <a:t>가운데 이미지 그룹화 </a:t>
            </a:r>
            <a:r>
              <a:rPr lang="en-US" altLang="ko-KR" sz="1400" smtClean="0"/>
              <a:t>=&gt; </a:t>
            </a:r>
            <a:r>
              <a:rPr lang="ko-KR" altLang="en-US" sz="1400" smtClean="0"/>
              <a:t>복제 후 아래로 붙여넣기 </a:t>
            </a:r>
            <a:r>
              <a:rPr lang="en-US" altLang="ko-KR" sz="1400" smtClean="0"/>
              <a:t>(*</a:t>
            </a:r>
            <a:r>
              <a:rPr lang="ko-KR" altLang="en-US" sz="1400" smtClean="0"/>
              <a:t>타이틀 수정 및 그룹명 수정</a:t>
            </a:r>
            <a:r>
              <a:rPr lang="en-US" altLang="ko-KR" sz="1400" smtClean="0"/>
              <a:t>)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746865" y="3039132"/>
            <a:ext cx="7650270" cy="2622116"/>
            <a:chOff x="179512" y="3039132"/>
            <a:chExt cx="7650270" cy="2622116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512" y="3054719"/>
              <a:ext cx="4634941" cy="10943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2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512" y="3990823"/>
              <a:ext cx="2105025" cy="11239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24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63543" y="3039132"/>
              <a:ext cx="2766239" cy="2622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25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53384" y="4350190"/>
              <a:ext cx="1514475" cy="1247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275597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Main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① 신상품 전체보기 </a:t>
            </a:r>
            <a:r>
              <a:rPr lang="en-US" altLang="ko-KR" sz="1400" smtClean="0"/>
              <a:t>: </a:t>
            </a:r>
            <a:r>
              <a:rPr lang="ko-KR" altLang="en-US" sz="1400" smtClean="0"/>
              <a:t>테두리 제작 및 내부 텍스트 작성 후 </a:t>
            </a:r>
            <a:r>
              <a:rPr lang="en-US" altLang="ko-KR" sz="1400" smtClean="0"/>
              <a:t>“</a:t>
            </a:r>
            <a:r>
              <a:rPr lang="ko-KR" altLang="en-US" sz="1400" smtClean="0"/>
              <a:t>일반버튼</a:t>
            </a:r>
            <a:r>
              <a:rPr lang="en-US" altLang="ko-KR" sz="1400" smtClean="0"/>
              <a:t>”</a:t>
            </a:r>
            <a:r>
              <a:rPr lang="ko-KR" altLang="en-US" sz="1400" smtClean="0"/>
              <a:t> 컴포넌트 진행 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컴포넌트 요소 수정 시</a:t>
            </a:r>
            <a:r>
              <a:rPr lang="en-US" altLang="ko-KR" sz="1400" smtClean="0"/>
              <a:t>, </a:t>
            </a:r>
            <a:r>
              <a:rPr lang="ko-KR" altLang="en-US" sz="1400" smtClean="0"/>
              <a:t>한 개만 수정해도 나머지 요소까지 모두 반영되는 장점 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212976"/>
            <a:ext cx="3571875" cy="77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984501"/>
            <a:ext cx="2181225" cy="120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86" y="5257676"/>
            <a:ext cx="3362325" cy="638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4983" y="4222626"/>
            <a:ext cx="178117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024" y="2981325"/>
            <a:ext cx="3990975" cy="895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5601172" y="4954438"/>
            <a:ext cx="2656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박스 만들기 </a:t>
            </a:r>
            <a:r>
              <a:rPr lang="en-US" altLang="ko-KR" sz="1400" b="1" smtClean="0">
                <a:solidFill>
                  <a:srgbClr val="FF0000"/>
                </a:solidFill>
              </a:rPr>
              <a:t>&gt; Radius 20</a:t>
            </a:r>
            <a:r>
              <a:rPr lang="ko-KR" altLang="en-US" sz="1400" b="1" smtClean="0">
                <a:solidFill>
                  <a:srgbClr val="FF0000"/>
                </a:solidFill>
              </a:rPr>
              <a:t>적용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5601172" y="5257676"/>
            <a:ext cx="2656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본문 텍스트 크기 </a:t>
            </a:r>
            <a:r>
              <a:rPr lang="en-US" altLang="ko-KR" sz="1400" b="1" smtClean="0">
                <a:solidFill>
                  <a:srgbClr val="FF0000"/>
                </a:solidFill>
              </a:rPr>
              <a:t>16px</a:t>
            </a:r>
          </a:p>
          <a:p>
            <a:r>
              <a:rPr lang="en-US" altLang="ko-KR" sz="1400" b="1" smtClean="0">
                <a:solidFill>
                  <a:srgbClr val="FF0000"/>
                </a:solidFill>
              </a:rPr>
              <a:t>Noto Sans </a:t>
            </a:r>
            <a:r>
              <a:rPr lang="ko-KR" altLang="en-US" sz="1400" b="1" smtClean="0">
                <a:solidFill>
                  <a:srgbClr val="FF0000"/>
                </a:solidFill>
              </a:rPr>
              <a:t>스타일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5820461" y="3876675"/>
            <a:ext cx="2656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이미지 드래그 </a:t>
            </a:r>
            <a:r>
              <a:rPr lang="en-US" altLang="ko-KR" sz="1400" b="1" smtClean="0">
                <a:solidFill>
                  <a:srgbClr val="FF0000"/>
                </a:solidFill>
              </a:rPr>
              <a:t>&amp; </a:t>
            </a:r>
            <a:r>
              <a:rPr lang="ko-KR" altLang="en-US" sz="1400" b="1" smtClean="0">
                <a:solidFill>
                  <a:srgbClr val="FF0000"/>
                </a:solidFill>
              </a:rPr>
              <a:t>드롭 진행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1649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Main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① 우측 상단 하트모양 </a:t>
            </a:r>
            <a:r>
              <a:rPr lang="en-US" altLang="ko-KR" sz="1400" smtClean="0"/>
              <a:t>: Fill </a:t>
            </a:r>
            <a:r>
              <a:rPr lang="ko-KR" altLang="en-US" sz="1400" smtClean="0"/>
              <a:t>하트 사용 후 외곽선 및 </a:t>
            </a:r>
            <a:r>
              <a:rPr lang="en-US" altLang="ko-KR" sz="1400" smtClean="0"/>
              <a:t>Fill </a:t>
            </a:r>
            <a:r>
              <a:rPr lang="ko-KR" altLang="en-US" sz="1400" smtClean="0"/>
              <a:t>정보 수정 가능</a:t>
            </a:r>
            <a:r>
              <a:rPr lang="en-US" altLang="ko-KR" sz="1400" smtClean="0"/>
              <a:t>!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반복적인 내용 복사 붙여넣기 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7" y="3212976"/>
            <a:ext cx="3857625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416" y="4051052"/>
            <a:ext cx="3590925" cy="638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210416" y="4704853"/>
            <a:ext cx="3724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각 사이즈 확인 후 배너</a:t>
            </a:r>
            <a:r>
              <a:rPr lang="en-US" altLang="ko-KR" sz="1400" b="1" smtClean="0">
                <a:solidFill>
                  <a:srgbClr val="FF0000"/>
                </a:solidFill>
              </a:rPr>
              <a:t>, </a:t>
            </a:r>
            <a:r>
              <a:rPr lang="ko-KR" altLang="en-US" sz="1400" b="1" smtClean="0">
                <a:solidFill>
                  <a:srgbClr val="FF0000"/>
                </a:solidFill>
              </a:rPr>
              <a:t>텍스트 제작 </a:t>
            </a:r>
            <a:r>
              <a:rPr lang="en-US" altLang="ko-KR" sz="1400" b="1" smtClean="0">
                <a:solidFill>
                  <a:srgbClr val="FF0000"/>
                </a:solidFill>
              </a:rPr>
              <a:t>&amp;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컴포넌트 작업 진행</a:t>
            </a:r>
            <a:r>
              <a:rPr lang="en-US" altLang="ko-KR" sz="1400" b="1" smtClean="0">
                <a:solidFill>
                  <a:srgbClr val="FF0000"/>
                </a:solidFill>
              </a:rPr>
              <a:t>!</a:t>
            </a: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364" y="3327806"/>
            <a:ext cx="1619250" cy="148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743" y="4581128"/>
            <a:ext cx="1865766" cy="913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1" name="직선 연결선 20"/>
          <p:cNvCxnSpPr/>
          <p:nvPr/>
        </p:nvCxnSpPr>
        <p:spPr>
          <a:xfrm>
            <a:off x="4139952" y="3232026"/>
            <a:ext cx="0" cy="237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362339" y="5535497"/>
            <a:ext cx="37242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사이즈에 맞게 박스제작 후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en-US" altLang="ko-KR" sz="1400" b="1" smtClean="0">
                <a:solidFill>
                  <a:srgbClr val="FF0000"/>
                </a:solidFill>
              </a:rPr>
              <a:t>NEW&amp;HOT </a:t>
            </a:r>
            <a:r>
              <a:rPr lang="ko-KR" altLang="en-US" sz="1400" b="1" smtClean="0">
                <a:solidFill>
                  <a:srgbClr val="FF0000"/>
                </a:solidFill>
              </a:rPr>
              <a:t>버튼</a:t>
            </a:r>
            <a:r>
              <a:rPr lang="en-US" altLang="ko-KR" sz="1400" b="1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컴포넌트로 가져오기</a:t>
            </a:r>
            <a:r>
              <a:rPr lang="en-US" altLang="ko-KR" sz="1400" b="1" smtClean="0">
                <a:solidFill>
                  <a:srgbClr val="FF0000"/>
                </a:solidFill>
              </a:rPr>
              <a:t>!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하단에 라인 </a:t>
            </a:r>
            <a:r>
              <a:rPr lang="en-US" altLang="ko-KR" sz="1400" b="1" smtClean="0">
                <a:solidFill>
                  <a:srgbClr val="FF0000"/>
                </a:solidFill>
              </a:rPr>
              <a:t>(*</a:t>
            </a:r>
            <a:r>
              <a:rPr lang="ko-KR" altLang="en-US" sz="1400" b="1" smtClean="0">
                <a:solidFill>
                  <a:srgbClr val="FF0000"/>
                </a:solidFill>
              </a:rPr>
              <a:t>색상 변경</a:t>
            </a:r>
            <a:r>
              <a:rPr lang="en-US" altLang="ko-KR" sz="1400" b="1" smtClean="0">
                <a:solidFill>
                  <a:srgbClr val="FF0000"/>
                </a:solidFill>
              </a:rPr>
              <a:t>) </a:t>
            </a:r>
            <a:r>
              <a:rPr lang="ko-KR" altLang="en-US" sz="1400" b="1" smtClean="0">
                <a:solidFill>
                  <a:srgbClr val="FF0000"/>
                </a:solidFill>
              </a:rPr>
              <a:t>그리기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폰트 텍스트 복사 및 붙여넣기</a:t>
            </a:r>
            <a:endParaRPr lang="en-US" altLang="ko-KR" sz="1400" b="1" smtClean="0">
              <a:solidFill>
                <a:srgbClr val="FF0000"/>
              </a:solidFill>
            </a:endParaRPr>
          </a:p>
          <a:p>
            <a:r>
              <a:rPr lang="en-US" altLang="ko-KR" sz="1400" b="1" smtClean="0">
                <a:solidFill>
                  <a:srgbClr val="FF0000"/>
                </a:solidFill>
              </a:rPr>
              <a:t>&gt; </a:t>
            </a:r>
            <a:r>
              <a:rPr lang="ko-KR" altLang="en-US" sz="1400" b="1" smtClean="0">
                <a:solidFill>
                  <a:srgbClr val="FF0000"/>
                </a:solidFill>
              </a:rPr>
              <a:t>컴포넌트 작업 진행</a:t>
            </a:r>
            <a:endParaRPr lang="en-US" altLang="ko-KR" sz="1400" b="1" smtClean="0">
              <a:solidFill>
                <a:srgbClr val="FF0000"/>
              </a:solidFill>
            </a:endParaRPr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416" y="5445224"/>
            <a:ext cx="1434719" cy="1245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5289628"/>
            <a:ext cx="895350" cy="100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315" y="6313215"/>
            <a:ext cx="1514475" cy="42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2351051" y="5766533"/>
            <a:ext cx="211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rgbClr val="FF0000"/>
                </a:solidFill>
              </a:rPr>
              <a:t>폰트스타일 </a:t>
            </a:r>
            <a:r>
              <a:rPr lang="en-US" altLang="ko-KR" sz="1400" b="1" smtClean="0">
                <a:solidFill>
                  <a:srgbClr val="FF0000"/>
                </a:solidFill>
              </a:rPr>
              <a:t>: Notosans</a:t>
            </a:r>
          </a:p>
          <a:p>
            <a:r>
              <a:rPr lang="ko-KR" altLang="en-US" sz="1400" b="1" smtClean="0">
                <a:solidFill>
                  <a:srgbClr val="FF0000"/>
                </a:solidFill>
              </a:rPr>
              <a:t>폰트사이즈 </a:t>
            </a:r>
            <a:r>
              <a:rPr lang="en-US" altLang="ko-KR" sz="1400" b="1" smtClean="0">
                <a:solidFill>
                  <a:srgbClr val="FF0000"/>
                </a:solidFill>
              </a:rPr>
              <a:t>:</a:t>
            </a:r>
            <a:r>
              <a:rPr lang="en-US" altLang="ko-KR" sz="1400" b="1">
                <a:solidFill>
                  <a:srgbClr val="FF0000"/>
                </a:solidFill>
              </a:rPr>
              <a:t> </a:t>
            </a:r>
            <a:r>
              <a:rPr lang="en-US" altLang="ko-KR" sz="1400" b="1" smtClean="0">
                <a:solidFill>
                  <a:srgbClr val="FF0000"/>
                </a:solidFill>
              </a:rPr>
              <a:t>20</a:t>
            </a:r>
          </a:p>
        </p:txBody>
      </p:sp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3003836"/>
            <a:ext cx="2217168" cy="23749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6968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4909" y="1615648"/>
            <a:ext cx="8174182" cy="1982123"/>
            <a:chOff x="750010" y="1300724"/>
            <a:chExt cx="8174182" cy="198212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EF808B-284E-4008-8950-3D62AD7DAA93}"/>
                </a:ext>
              </a:extLst>
            </p:cNvPr>
            <p:cNvSpPr txBox="1"/>
            <p:nvPr/>
          </p:nvSpPr>
          <p:spPr>
            <a:xfrm>
              <a:off x="1354992" y="1300724"/>
              <a:ext cx="696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b="1" smtClean="0"/>
                <a:t>Figma</a:t>
              </a:r>
              <a:r>
                <a:rPr lang="ko-KR" altLang="en-US" sz="3500" b="1" smtClean="0"/>
                <a:t>의</a:t>
              </a:r>
              <a:r>
                <a:rPr lang="en-US" altLang="ko-KR" sz="3500" b="1" smtClean="0"/>
                <a:t> </a:t>
              </a:r>
              <a:r>
                <a:rPr lang="ko-KR" altLang="en-US" sz="3500" b="1" smtClean="0"/>
                <a:t>장점</a:t>
              </a:r>
              <a:endParaRPr lang="ko-KR" altLang="en-US" sz="3500" b="1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750010" y="2051739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① </a:t>
              </a:r>
              <a:r>
                <a:rPr lang="ko-KR" altLang="en-US" sz="1400" smtClean="0"/>
                <a:t>포토샵 작업에서 해야만 했던 비생산적인 작업을 줄여줍니다</a:t>
              </a:r>
              <a:r>
                <a:rPr lang="en-US" altLang="ko-KR" sz="1400" smtClean="0"/>
                <a:t>.</a:t>
              </a:r>
              <a:endParaRPr lang="ko-KR" altLang="en-US" sz="1400" b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359516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② </a:t>
              </a:r>
              <a:r>
                <a:rPr lang="ko-KR" altLang="en-US" sz="1400" smtClean="0"/>
                <a:t>모바일 웹</a:t>
              </a:r>
              <a:r>
                <a:rPr lang="en-US" altLang="ko-KR" sz="1400"/>
                <a:t> </a:t>
              </a:r>
              <a:r>
                <a:rPr lang="en-US" altLang="ko-KR" sz="1400" smtClean="0"/>
                <a:t>&amp; </a:t>
              </a:r>
              <a:r>
                <a:rPr lang="ko-KR" altLang="en-US" sz="1400" smtClean="0"/>
                <a:t>앱 디자인 작업에 가장 특화되어 있는 프로그램 </a:t>
              </a:r>
              <a:r>
                <a:rPr lang="en-US" altLang="ko-KR" sz="1400" smtClean="0"/>
                <a:t>(*</a:t>
              </a:r>
              <a:r>
                <a:rPr lang="ko-KR" altLang="en-US" sz="1400" smtClean="0"/>
                <a:t>컴포넌트</a:t>
              </a:r>
              <a:r>
                <a:rPr lang="en-US" altLang="ko-KR" sz="1400" smtClean="0"/>
                <a:t>, </a:t>
              </a:r>
              <a:r>
                <a:rPr lang="ko-KR" altLang="en-US" sz="1400" smtClean="0"/>
                <a:t>속도</a:t>
              </a:r>
              <a:r>
                <a:rPr lang="en-US" altLang="ko-KR" sz="1400" smtClean="0"/>
                <a:t>, </a:t>
              </a:r>
              <a:r>
                <a:rPr lang="ko-KR" altLang="en-US" sz="1400" smtClean="0"/>
                <a:t>협업 측면 모두</a:t>
              </a:r>
              <a:r>
                <a:rPr lang="en-US" altLang="ko-KR" sz="1400" smtClean="0"/>
                <a:t>)</a:t>
              </a:r>
              <a:endParaRPr lang="ko-KR" altLang="en-US" sz="1400" b="1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667293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mtClean="0"/>
                <a:t>③ 퍼포먼스 대비 낮은 진입장벽 </a:t>
              </a:r>
              <a:r>
                <a:rPr lang="en-US" altLang="ko-KR" sz="1400" smtClean="0"/>
                <a:t>(*PPT </a:t>
              </a:r>
              <a:r>
                <a:rPr lang="ko-KR" altLang="en-US" sz="1400" smtClean="0"/>
                <a:t>만들 수 있는 실력이면 누구나 할 수 있음</a:t>
              </a:r>
              <a:r>
                <a:rPr lang="en-US" altLang="ko-KR" sz="1400" smtClean="0"/>
                <a:t>)</a:t>
              </a:r>
              <a:endParaRPr lang="ko-KR" altLang="en-US" sz="1400" b="1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975070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mtClean="0"/>
                <a:t>④ 퍼블리셔 및 프론트엔드 개발자에게 요구되는 </a:t>
              </a:r>
              <a:r>
                <a:rPr lang="en-US" altLang="ko-KR" sz="1400" smtClean="0"/>
                <a:t>UI </a:t>
              </a:r>
              <a:r>
                <a:rPr lang="ko-KR" altLang="en-US" sz="1400" smtClean="0"/>
                <a:t>디자인 툴 활용을 한 번에 해결</a:t>
              </a:r>
              <a:r>
                <a:rPr lang="en-US" altLang="ko-KR" sz="1400" smtClean="0"/>
                <a:t>!</a:t>
              </a:r>
              <a:endParaRPr lang="ko-KR" altLang="en-US" sz="1400" b="1"/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3992" y="3717032"/>
            <a:ext cx="4716016" cy="2772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663103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smtClean="0"/>
              <a:t>Main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① 컴포넌트 </a:t>
            </a:r>
            <a:r>
              <a:rPr lang="en-US" altLang="ko-KR" sz="1400" smtClean="0"/>
              <a:t>Buttons </a:t>
            </a:r>
            <a:r>
              <a:rPr lang="ko-KR" altLang="en-US" sz="1400" smtClean="0"/>
              <a:t>내용드래그 </a:t>
            </a:r>
            <a:r>
              <a:rPr lang="en-US" altLang="ko-KR" sz="1400" smtClean="0"/>
              <a:t>&amp; </a:t>
            </a:r>
            <a:r>
              <a:rPr lang="ko-KR" altLang="en-US" sz="1400" smtClean="0"/>
              <a:t>드롭으로 가져오기</a:t>
            </a:r>
            <a:r>
              <a:rPr lang="en-US" altLang="ko-KR" sz="1400" smtClean="0"/>
              <a:t>!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맨하단 푸터내비 컴포넌트 불러오기 적용 </a:t>
            </a:r>
            <a:r>
              <a:rPr lang="en-US" altLang="ko-KR" sz="1400" smtClean="0"/>
              <a:t>-&gt; </a:t>
            </a:r>
            <a:r>
              <a:rPr lang="ko-KR" altLang="en-US" sz="1400" smtClean="0"/>
              <a:t>하단 정렬 후 </a:t>
            </a:r>
            <a:r>
              <a:rPr lang="en-US" altLang="ko-KR" sz="1400" smtClean="0"/>
              <a:t>Constrains </a:t>
            </a:r>
            <a:r>
              <a:rPr lang="ko-KR" altLang="en-US" sz="1400" smtClean="0"/>
              <a:t>하단 설정 후 </a:t>
            </a:r>
            <a:r>
              <a:rPr lang="en-US" altLang="ko-KR" sz="1400" smtClean="0"/>
              <a:t>Fix position </a:t>
            </a:r>
            <a:r>
              <a:rPr lang="ko-KR" altLang="en-US" sz="1400" smtClean="0"/>
              <a:t>세</a:t>
            </a:r>
            <a:r>
              <a:rPr lang="ko-KR" altLang="en-US" sz="1400"/>
              <a:t>팅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12703"/>
            <a:ext cx="4236951" cy="748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4653136"/>
            <a:ext cx="4953000" cy="123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3208511"/>
            <a:ext cx="1800225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827" y="3944747"/>
            <a:ext cx="3177295" cy="2300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73552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F428F72-887C-46AB-A2F0-B689328B8024}"/>
              </a:ext>
            </a:extLst>
          </p:cNvPr>
          <p:cNvSpPr/>
          <p:nvPr/>
        </p:nvSpPr>
        <p:spPr>
          <a:xfrm>
            <a:off x="0" y="3108081"/>
            <a:ext cx="8924192" cy="641839"/>
          </a:xfrm>
          <a:prstGeom prst="rect">
            <a:avLst/>
          </a:prstGeom>
          <a:solidFill>
            <a:srgbClr val="D99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F073D-EAF9-408D-B28D-312A1A59FE62}"/>
              </a:ext>
            </a:extLst>
          </p:cNvPr>
          <p:cNvSpPr txBox="1"/>
          <p:nvPr/>
        </p:nvSpPr>
        <p:spPr>
          <a:xfrm>
            <a:off x="452583" y="3244334"/>
            <a:ext cx="696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/>
              <a:t>상세</a:t>
            </a:r>
            <a:r>
              <a:rPr lang="en-US" altLang="ko-KR" b="1" smtClean="0"/>
              <a:t> </a:t>
            </a:r>
            <a:r>
              <a:rPr lang="ko-KR" altLang="en-US" b="1" smtClean="0"/>
              <a:t>페이지</a:t>
            </a:r>
            <a:r>
              <a:rPr lang="en-US" altLang="ko-KR" b="1" smtClean="0"/>
              <a:t>_1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41775018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b="1" smtClean="0"/>
              <a:t>상세</a:t>
            </a:r>
            <a:r>
              <a:rPr lang="en-US" altLang="ko-KR" sz="3500" b="1" smtClean="0"/>
              <a:t>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① 컴포넌트 총 </a:t>
            </a:r>
            <a:r>
              <a:rPr lang="en-US" altLang="ko-KR" sz="1400" smtClean="0"/>
              <a:t>3</a:t>
            </a:r>
            <a:r>
              <a:rPr lang="ko-KR" altLang="en-US" sz="1400" smtClean="0"/>
              <a:t>개 만들기 </a:t>
            </a:r>
            <a:r>
              <a:rPr lang="en-US" altLang="ko-KR" sz="1400" smtClean="0"/>
              <a:t>=&gt; </a:t>
            </a:r>
            <a:r>
              <a:rPr lang="ko-KR" altLang="en-US" sz="1400" smtClean="0"/>
              <a:t>어코디언 배너 만들 때에는 수동으로 더하기</a:t>
            </a:r>
            <a:r>
              <a:rPr lang="en-US" altLang="ko-KR" sz="1400" smtClean="0"/>
              <a:t>, </a:t>
            </a:r>
            <a:r>
              <a:rPr lang="ko-KR" altLang="en-US" sz="1400" smtClean="0"/>
              <a:t>마이너스 활용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각 컴포넌트 생성 후 레이아웃으로 가져오기</a:t>
            </a:r>
            <a:r>
              <a:rPr lang="en-US" altLang="ko-KR" sz="1400" smtClean="0"/>
              <a:t>! =&gt; </a:t>
            </a:r>
            <a:r>
              <a:rPr lang="ko-KR" altLang="en-US" sz="1400" smtClean="0"/>
              <a:t>하단 구매하기 버튼은 </a:t>
            </a:r>
            <a:r>
              <a:rPr lang="en-US" altLang="ko-KR" sz="1400" smtClean="0"/>
              <a:t>Constrains fixed</a:t>
            </a:r>
            <a:r>
              <a:rPr lang="ko-KR" altLang="en-US" sz="1400" smtClean="0"/>
              <a:t>로 고정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140968"/>
            <a:ext cx="3528392" cy="1144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1" y="4419696"/>
            <a:ext cx="3683172" cy="811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5445224"/>
            <a:ext cx="4169072" cy="1164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033363"/>
            <a:ext cx="4303736" cy="1152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5244" y="4335027"/>
            <a:ext cx="4280184" cy="980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33209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F428F72-887C-46AB-A2F0-B689328B8024}"/>
              </a:ext>
            </a:extLst>
          </p:cNvPr>
          <p:cNvSpPr/>
          <p:nvPr/>
        </p:nvSpPr>
        <p:spPr>
          <a:xfrm>
            <a:off x="0" y="3108081"/>
            <a:ext cx="8924192" cy="641839"/>
          </a:xfrm>
          <a:prstGeom prst="rect">
            <a:avLst/>
          </a:prstGeom>
          <a:solidFill>
            <a:srgbClr val="D99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F073D-EAF9-408D-B28D-312A1A59FE62}"/>
              </a:ext>
            </a:extLst>
          </p:cNvPr>
          <p:cNvSpPr txBox="1"/>
          <p:nvPr/>
        </p:nvSpPr>
        <p:spPr>
          <a:xfrm>
            <a:off x="452583" y="3244334"/>
            <a:ext cx="696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/>
              <a:t>상세</a:t>
            </a:r>
            <a:r>
              <a:rPr lang="en-US" altLang="ko-KR" b="1" smtClean="0"/>
              <a:t> </a:t>
            </a:r>
            <a:r>
              <a:rPr lang="ko-KR" altLang="en-US" b="1" smtClean="0"/>
              <a:t>페이지</a:t>
            </a:r>
            <a:r>
              <a:rPr lang="en-US" altLang="ko-KR" b="1" smtClean="0"/>
              <a:t>_2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14003417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b="1" smtClean="0"/>
              <a:t>상세</a:t>
            </a:r>
            <a:r>
              <a:rPr lang="en-US" altLang="ko-KR" sz="3500" b="1" smtClean="0"/>
              <a:t> </a:t>
            </a:r>
            <a:r>
              <a:rPr lang="ko-KR" altLang="en-US" sz="3500" b="1" smtClean="0"/>
              <a:t>페이지 실습</a:t>
            </a:r>
            <a:endParaRPr lang="ko-KR" altLang="en-US" sz="3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① 컴포넌트 총 </a:t>
            </a:r>
            <a:r>
              <a:rPr lang="en-US" altLang="ko-KR" sz="1400" smtClean="0"/>
              <a:t>3</a:t>
            </a:r>
            <a:r>
              <a:rPr lang="ko-KR" altLang="en-US" sz="1400" smtClean="0"/>
              <a:t>개 만들기 </a:t>
            </a:r>
            <a:r>
              <a:rPr lang="en-US" altLang="ko-KR" sz="1400" smtClean="0"/>
              <a:t>=&gt; </a:t>
            </a:r>
            <a:r>
              <a:rPr lang="ko-KR" altLang="en-US" sz="1400" smtClean="0"/>
              <a:t>어코디언 배너 만들 때에는 수동으로 더하기</a:t>
            </a:r>
            <a:r>
              <a:rPr lang="en-US" altLang="ko-KR" sz="1400" smtClean="0"/>
              <a:t>, </a:t>
            </a:r>
            <a:r>
              <a:rPr lang="ko-KR" altLang="en-US" sz="1400" smtClean="0"/>
              <a:t>마이너스 활용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/>
              <a:t>② 각 컴포넌트 생성 후 레이아웃으로 가져오기</a:t>
            </a:r>
            <a:r>
              <a:rPr lang="en-US" altLang="ko-KR" sz="1400" smtClean="0"/>
              <a:t>! =&gt; </a:t>
            </a:r>
            <a:r>
              <a:rPr lang="ko-KR" altLang="en-US" sz="1400" smtClean="0"/>
              <a:t>하단 구매하기 버튼은 </a:t>
            </a:r>
            <a:r>
              <a:rPr lang="en-US" altLang="ko-KR" sz="1400" smtClean="0"/>
              <a:t>Constrains fixed</a:t>
            </a:r>
            <a:r>
              <a:rPr lang="ko-KR" altLang="en-US" sz="1400" smtClean="0"/>
              <a:t>로 고정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140968"/>
            <a:ext cx="3528392" cy="1144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1" y="4419696"/>
            <a:ext cx="3683172" cy="811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5445224"/>
            <a:ext cx="4169072" cy="1164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033363"/>
            <a:ext cx="4303736" cy="1152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5244" y="4335027"/>
            <a:ext cx="4280184" cy="980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17251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F428F72-887C-46AB-A2F0-B689328B8024}"/>
              </a:ext>
            </a:extLst>
          </p:cNvPr>
          <p:cNvSpPr/>
          <p:nvPr/>
        </p:nvSpPr>
        <p:spPr>
          <a:xfrm>
            <a:off x="0" y="3108081"/>
            <a:ext cx="8924192" cy="641839"/>
          </a:xfrm>
          <a:prstGeom prst="rect">
            <a:avLst/>
          </a:prstGeom>
          <a:solidFill>
            <a:srgbClr val="D99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F073D-EAF9-408D-B28D-312A1A59FE62}"/>
              </a:ext>
            </a:extLst>
          </p:cNvPr>
          <p:cNvSpPr txBox="1"/>
          <p:nvPr/>
        </p:nvSpPr>
        <p:spPr>
          <a:xfrm>
            <a:off x="452583" y="3244334"/>
            <a:ext cx="696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PNG </a:t>
            </a:r>
            <a:r>
              <a:rPr lang="ko-KR" altLang="en-US" b="1" dirty="0" smtClean="0"/>
              <a:t>이미지 출력하기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9204021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dirty="0" smtClean="0"/>
              <a:t>PNG </a:t>
            </a:r>
            <a:r>
              <a:rPr lang="ko-KR" altLang="en-US" sz="3500" b="1" dirty="0" smtClean="0"/>
              <a:t>이미지 출력하기</a:t>
            </a:r>
            <a:endParaRPr lang="ko-KR" altLang="en-US" sz="3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 </a:t>
            </a:r>
            <a:r>
              <a:rPr lang="en-US" altLang="ko-KR" sz="1400" dirty="0" smtClean="0"/>
              <a:t>10</a:t>
            </a:r>
            <a:r>
              <a:rPr lang="ko-KR" altLang="en-US" sz="1400" dirty="0" smtClean="0"/>
              <a:t>개 프레임 모두 선택 후 우측 하단</a:t>
            </a:r>
            <a:r>
              <a:rPr lang="en-US" altLang="ko-KR" sz="1400" dirty="0" smtClean="0"/>
              <a:t>, EXPORT .</a:t>
            </a:r>
            <a:r>
              <a:rPr lang="en-US" altLang="ko-KR" sz="1400" dirty="0" err="1" smtClean="0"/>
              <a:t>png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선택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 </a:t>
            </a:r>
            <a:r>
              <a:rPr lang="ko-KR" altLang="en-US" sz="1400" dirty="0" smtClean="0"/>
              <a:t>각 </a:t>
            </a:r>
            <a:r>
              <a:rPr lang="ko-KR" altLang="en-US" sz="1400" dirty="0" err="1" smtClean="0"/>
              <a:t>프레임별</a:t>
            </a:r>
            <a:r>
              <a:rPr lang="ko-KR" altLang="en-US" sz="1400" dirty="0" smtClean="0"/>
              <a:t> 이미지 출력 후 다시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새로운 페이지 생성 후 안에 프레임 </a:t>
            </a:r>
            <a:r>
              <a:rPr lang="en-US" altLang="ko-KR" sz="1400" dirty="0" smtClean="0"/>
              <a:t>&gt; </a:t>
            </a:r>
            <a:r>
              <a:rPr lang="ko-KR" altLang="en-US" sz="1400" dirty="0" smtClean="0"/>
              <a:t>이미지 넣고 </a:t>
            </a:r>
            <a:r>
              <a:rPr lang="ko-KR" altLang="en-US" sz="1400" dirty="0" err="1" smtClean="0"/>
              <a:t>재출력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489" y="3068960"/>
            <a:ext cx="6403023" cy="351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373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F428F72-887C-46AB-A2F0-B689328B8024}"/>
              </a:ext>
            </a:extLst>
          </p:cNvPr>
          <p:cNvSpPr/>
          <p:nvPr/>
        </p:nvSpPr>
        <p:spPr>
          <a:xfrm>
            <a:off x="0" y="3108081"/>
            <a:ext cx="8924192" cy="641839"/>
          </a:xfrm>
          <a:prstGeom prst="rect">
            <a:avLst/>
          </a:prstGeom>
          <a:solidFill>
            <a:srgbClr val="D99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F073D-EAF9-408D-B28D-312A1A59FE62}"/>
              </a:ext>
            </a:extLst>
          </p:cNvPr>
          <p:cNvSpPr txBox="1"/>
          <p:nvPr/>
        </p:nvSpPr>
        <p:spPr>
          <a:xfrm>
            <a:off x="452583" y="3244334"/>
            <a:ext cx="696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목업</a:t>
            </a:r>
            <a:r>
              <a:rPr lang="ko-KR" altLang="en-US" b="1" dirty="0" smtClean="0"/>
              <a:t> 스타일 만들기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3763755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b="1" dirty="0" err="1" smtClean="0"/>
              <a:t>목업</a:t>
            </a:r>
            <a:r>
              <a:rPr lang="ko-KR" altLang="en-US" sz="3500" b="1" dirty="0" smtClean="0"/>
              <a:t> 스타일 만들기</a:t>
            </a:r>
            <a:endParaRPr lang="ko-KR" altLang="en-US" sz="3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 </a:t>
            </a:r>
            <a:r>
              <a:rPr lang="ko-KR" altLang="en-US" sz="1400" dirty="0" smtClean="0"/>
              <a:t>구글 확장 프로그램 </a:t>
            </a:r>
            <a:r>
              <a:rPr lang="en-US" altLang="ko-KR" sz="1400" dirty="0" smtClean="0"/>
              <a:t>: Mobile simulator – responsive testing tool </a:t>
            </a:r>
            <a:r>
              <a:rPr lang="ko-KR" altLang="en-US" sz="1400" dirty="0" smtClean="0"/>
              <a:t>설치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 </a:t>
            </a:r>
            <a:r>
              <a:rPr lang="ko-KR" altLang="en-US" sz="1400" dirty="0" err="1" smtClean="0"/>
              <a:t>목업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= Mock-up : </a:t>
            </a:r>
            <a:r>
              <a:rPr lang="ko-KR" altLang="en-US" sz="1400" dirty="0" err="1" smtClean="0"/>
              <a:t>실제품을</a:t>
            </a:r>
            <a:r>
              <a:rPr lang="ko-KR" altLang="en-US" sz="1400" dirty="0" smtClean="0"/>
              <a:t> 만들어 보기 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디자인 검토를 위해 실물과 비슷하게 제작해보는 결과물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636" y="3501008"/>
            <a:ext cx="2436329" cy="298326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3211932"/>
            <a:ext cx="2569849" cy="329212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5906" y="3276252"/>
            <a:ext cx="3015630" cy="308576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8001" y="2900079"/>
            <a:ext cx="1800811" cy="104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1192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b="1" dirty="0" err="1" smtClean="0"/>
              <a:t>목업</a:t>
            </a:r>
            <a:r>
              <a:rPr lang="ko-KR" altLang="en-US" sz="3500" b="1" dirty="0" smtClean="0"/>
              <a:t> 스타일 만들기</a:t>
            </a:r>
            <a:endParaRPr lang="ko-KR" altLang="en-US" sz="3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366663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 </a:t>
            </a:r>
            <a:r>
              <a:rPr lang="ko-KR" altLang="en-US" sz="1400" dirty="0" smtClean="0"/>
              <a:t>스크롤이 필요한 이미지의 경우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다음과 같이 설정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7484C-6553-4938-8FC0-D0796489101B}"/>
              </a:ext>
            </a:extLst>
          </p:cNvPr>
          <p:cNvSpPr txBox="1"/>
          <p:nvPr/>
        </p:nvSpPr>
        <p:spPr>
          <a:xfrm>
            <a:off x="484908" y="2674440"/>
            <a:ext cx="865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 </a:t>
            </a:r>
            <a:r>
              <a:rPr lang="ko-KR" altLang="en-US" sz="1400" dirty="0" smtClean="0"/>
              <a:t>단</a:t>
            </a:r>
            <a:r>
              <a:rPr lang="en-US" altLang="ko-KR" sz="1400" dirty="0" smtClean="0"/>
              <a:t>, mockup-content / height</a:t>
            </a:r>
            <a:r>
              <a:rPr lang="ko-KR" altLang="en-US" sz="1400" dirty="0" smtClean="0"/>
              <a:t>의 경우 </a:t>
            </a:r>
            <a:r>
              <a:rPr lang="en-US" altLang="ko-KR" sz="1400" dirty="0" smtClean="0"/>
              <a:t>100vh </a:t>
            </a:r>
            <a:r>
              <a:rPr lang="ko-KR" altLang="en-US" sz="1400" dirty="0" smtClean="0"/>
              <a:t>생략 필수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2223378" y="2982217"/>
            <a:ext cx="4697245" cy="3710161"/>
            <a:chOff x="683568" y="2982217"/>
            <a:chExt cx="4697245" cy="3710161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3568" y="3000101"/>
              <a:ext cx="2310871" cy="3692277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63888" y="2982217"/>
              <a:ext cx="1816925" cy="37101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38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484909" y="6165304"/>
            <a:ext cx="8174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/>
              <a:t>실습페이지 소개 </a:t>
            </a:r>
            <a:r>
              <a:rPr lang="en-US" altLang="ko-KR" sz="1400" b="1" smtClean="0"/>
              <a:t>(*10</a:t>
            </a:r>
            <a:r>
              <a:rPr lang="ko-KR" altLang="en-US" sz="1400" b="1" smtClean="0"/>
              <a:t>개의 디자인 페이지</a:t>
            </a:r>
            <a:r>
              <a:rPr lang="en-US" altLang="ko-KR" sz="1400" b="1" smtClean="0"/>
              <a:t>)</a:t>
            </a:r>
            <a:endParaRPr lang="ko-KR" altLang="en-US" sz="1400" b="1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60" y="1455756"/>
            <a:ext cx="8744680" cy="4457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51293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F428F72-887C-46AB-A2F0-B689328B8024}"/>
              </a:ext>
            </a:extLst>
          </p:cNvPr>
          <p:cNvSpPr/>
          <p:nvPr/>
        </p:nvSpPr>
        <p:spPr>
          <a:xfrm>
            <a:off x="0" y="3108081"/>
            <a:ext cx="8924192" cy="641839"/>
          </a:xfrm>
          <a:prstGeom prst="rect">
            <a:avLst/>
          </a:prstGeom>
          <a:solidFill>
            <a:srgbClr val="D99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F073D-EAF9-408D-B28D-312A1A59FE62}"/>
              </a:ext>
            </a:extLst>
          </p:cNvPr>
          <p:cNvSpPr txBox="1"/>
          <p:nvPr/>
        </p:nvSpPr>
        <p:spPr>
          <a:xfrm>
            <a:off x="452583" y="3244334"/>
            <a:ext cx="696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와이어프레임 만들기 기초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477971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b="1" dirty="0" smtClean="0"/>
              <a:t>노트패드</a:t>
            </a:r>
            <a:r>
              <a:rPr lang="en-US" altLang="ko-KR" sz="3500" b="1" dirty="0" smtClean="0"/>
              <a:t>++ </a:t>
            </a:r>
            <a:r>
              <a:rPr lang="ko-KR" altLang="en-US" sz="3500" b="1" dirty="0" smtClean="0"/>
              <a:t>설치하기</a:t>
            </a:r>
            <a:endParaRPr lang="ko-KR" altLang="en-US" sz="3500" dirty="0"/>
          </a:p>
        </p:txBody>
      </p:sp>
      <p:grpSp>
        <p:nvGrpSpPr>
          <p:cNvPr id="5" name="그룹 4"/>
          <p:cNvGrpSpPr/>
          <p:nvPr/>
        </p:nvGrpSpPr>
        <p:grpSpPr>
          <a:xfrm>
            <a:off x="1808374" y="2366663"/>
            <a:ext cx="5527252" cy="615554"/>
            <a:chOff x="484909" y="2366663"/>
            <a:chExt cx="5527252" cy="61555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484909" y="2366663"/>
              <a:ext cx="51672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/>
                <a:t>① </a:t>
              </a:r>
              <a:r>
                <a:rPr lang="ko-KR" altLang="en-US" sz="1400" dirty="0" smtClean="0"/>
                <a:t>노트패드</a:t>
              </a:r>
              <a:r>
                <a:rPr lang="en-US" altLang="ko-KR" sz="1400" dirty="0" smtClean="0"/>
                <a:t>++ </a:t>
              </a:r>
              <a:r>
                <a:rPr lang="ko-KR" altLang="en-US" sz="1400" dirty="0" smtClean="0"/>
                <a:t>설치하기 </a:t>
              </a:r>
              <a:r>
                <a:rPr lang="en-US" altLang="ko-KR" sz="1400" dirty="0"/>
                <a:t>: https://notepad-plus-plus.org/</a:t>
              </a:r>
              <a:endParaRPr lang="ko-KR" altLang="en-US" sz="1400" b="1" dirty="0">
                <a:solidFill>
                  <a:srgbClr val="FF0000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484909" y="2674440"/>
              <a:ext cx="55272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/>
                <a:t>② </a:t>
              </a:r>
              <a:r>
                <a:rPr lang="ko-KR" altLang="en-US" sz="1400" dirty="0" smtClean="0"/>
                <a:t>노트패드</a:t>
              </a:r>
              <a:r>
                <a:rPr lang="en-US" altLang="ko-KR" sz="1400" dirty="0" smtClean="0"/>
                <a:t>++ : </a:t>
              </a:r>
              <a:r>
                <a:rPr lang="ko-KR" altLang="en-US" sz="1400" dirty="0" smtClean="0"/>
                <a:t>소스코드 편집기 </a:t>
              </a:r>
              <a:r>
                <a:rPr lang="en-US" altLang="ko-KR" sz="1400" dirty="0" smtClean="0"/>
                <a:t>/ </a:t>
              </a:r>
              <a:r>
                <a:rPr lang="ko-KR" altLang="en-US" sz="1400" dirty="0" err="1" smtClean="0"/>
                <a:t>탭편집이</a:t>
              </a:r>
              <a:r>
                <a:rPr lang="ko-KR" altLang="en-US" sz="1400" dirty="0" smtClean="0"/>
                <a:t> 가능한 장점이 있음</a:t>
              </a:r>
              <a:r>
                <a:rPr lang="en-US" altLang="ko-KR" sz="1400" dirty="0" smtClean="0"/>
                <a:t>.</a:t>
              </a:r>
              <a:endParaRPr lang="ko-KR" altLang="en-US" sz="1400" b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982217"/>
            <a:ext cx="7053808" cy="379271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872" y="2892464"/>
            <a:ext cx="2590128" cy="39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4560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EF808B-284E-4008-8950-3D62AD7DAA93}"/>
              </a:ext>
            </a:extLst>
          </p:cNvPr>
          <p:cNvSpPr txBox="1"/>
          <p:nvPr/>
        </p:nvSpPr>
        <p:spPr>
          <a:xfrm>
            <a:off x="886730" y="1615648"/>
            <a:ext cx="737054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b="1" dirty="0" smtClean="0"/>
              <a:t>노트패드</a:t>
            </a:r>
            <a:r>
              <a:rPr lang="en-US" altLang="ko-KR" sz="3500" b="1" dirty="0" smtClean="0"/>
              <a:t>++ </a:t>
            </a:r>
            <a:r>
              <a:rPr lang="ko-KR" altLang="en-US" sz="3500" b="1" dirty="0" smtClean="0"/>
              <a:t>작업하기</a:t>
            </a:r>
            <a:endParaRPr lang="ko-KR" altLang="en-US" sz="3500" dirty="0"/>
          </a:p>
        </p:txBody>
      </p:sp>
      <p:grpSp>
        <p:nvGrpSpPr>
          <p:cNvPr id="5" name="그룹 4"/>
          <p:cNvGrpSpPr/>
          <p:nvPr/>
        </p:nvGrpSpPr>
        <p:grpSpPr>
          <a:xfrm>
            <a:off x="1808374" y="2366663"/>
            <a:ext cx="5527252" cy="615554"/>
            <a:chOff x="484909" y="2366663"/>
            <a:chExt cx="5527252" cy="61555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484909" y="2366663"/>
              <a:ext cx="51672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/>
                <a:t>① </a:t>
              </a:r>
              <a:r>
                <a:rPr lang="ko-KR" altLang="en-US" sz="1400" dirty="0" err="1" smtClean="0"/>
                <a:t>기본세팅</a:t>
              </a:r>
              <a:r>
                <a:rPr lang="ko-KR" altLang="en-US" sz="1400" dirty="0" smtClean="0"/>
                <a:t> 아래 </a:t>
              </a:r>
              <a:r>
                <a:rPr lang="en-US" altLang="ko-KR" sz="1400" dirty="0" smtClean="0"/>
                <a:t>2</a:t>
              </a:r>
              <a:r>
                <a:rPr lang="ko-KR" altLang="en-US" sz="1400" dirty="0" smtClean="0"/>
                <a:t>개 필수</a:t>
              </a:r>
              <a:r>
                <a:rPr lang="en-US" altLang="ko-KR" sz="1400" dirty="0" smtClean="0"/>
                <a:t>!</a:t>
              </a:r>
              <a:endParaRPr lang="ko-KR" altLang="en-US" sz="1400" b="1" dirty="0">
                <a:solidFill>
                  <a:srgbClr val="FF0000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484909" y="2674440"/>
              <a:ext cx="55272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/>
                <a:t>② </a:t>
              </a:r>
              <a:r>
                <a:rPr lang="ko-KR" altLang="en-US" sz="1400" dirty="0" smtClean="0"/>
                <a:t>노트패드</a:t>
              </a:r>
              <a:r>
                <a:rPr lang="en-US" altLang="ko-KR" sz="1400" dirty="0" smtClean="0"/>
                <a:t>++ : </a:t>
              </a:r>
              <a:r>
                <a:rPr lang="ko-KR" altLang="en-US" sz="1400" dirty="0" smtClean="0"/>
                <a:t>소스코드 편집기 </a:t>
              </a:r>
              <a:r>
                <a:rPr lang="en-US" altLang="ko-KR" sz="1400" dirty="0" smtClean="0"/>
                <a:t>/ </a:t>
              </a:r>
              <a:r>
                <a:rPr lang="ko-KR" altLang="en-US" sz="1400" dirty="0" err="1" smtClean="0"/>
                <a:t>탭편집이</a:t>
              </a:r>
              <a:r>
                <a:rPr lang="ko-KR" altLang="en-US" sz="1400" dirty="0" smtClean="0"/>
                <a:t> 가능한 장점이 있음</a:t>
              </a:r>
              <a:r>
                <a:rPr lang="en-US" altLang="ko-KR" sz="1400" dirty="0" smtClean="0"/>
                <a:t>.</a:t>
              </a:r>
              <a:endParaRPr lang="ko-KR" altLang="en-US" sz="1400" b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 l="59281" r="22832" b="45800"/>
          <a:stretch/>
        </p:blipFill>
        <p:spPr>
          <a:xfrm>
            <a:off x="58165" y="3140968"/>
            <a:ext cx="3500417" cy="340925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3" y="3140968"/>
            <a:ext cx="2736304" cy="320519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529" y="3102290"/>
            <a:ext cx="2451829" cy="342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116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290" y="1196752"/>
            <a:ext cx="8239420" cy="4332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2267744" y="4005064"/>
            <a:ext cx="136815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2087724" y="5085184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Components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274988" y="4437112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Pre-loading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1961710" y="4437112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Log-in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2087724" y="4807887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Footer-Nav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3581890" y="4437112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회원가</a:t>
            </a:r>
            <a:r>
              <a:rPr lang="ko-KR" altLang="en-US" sz="1400" b="1">
                <a:solidFill>
                  <a:srgbClr val="FF0000"/>
                </a:solidFill>
              </a:rPr>
              <a:t>입</a:t>
            </a:r>
            <a:r>
              <a:rPr lang="en-US" altLang="ko-KR" sz="1400" b="1" smtClean="0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3707904" y="4807887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Custom Checkbox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5287476" y="5589240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메</a:t>
            </a:r>
            <a:r>
              <a:rPr lang="ko-KR" altLang="en-US" sz="1400" b="1">
                <a:solidFill>
                  <a:srgbClr val="FF0000"/>
                </a:solidFill>
              </a:rPr>
              <a:t>인</a:t>
            </a:r>
            <a:r>
              <a:rPr lang="en-US" altLang="ko-KR" sz="1400" b="1" smtClean="0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6943972" y="5589240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제품상세</a:t>
            </a:r>
            <a:r>
              <a:rPr lang="en-US" altLang="ko-KR" sz="1400" b="1" smtClean="0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5413490" y="6021288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중간배</a:t>
            </a:r>
            <a:r>
              <a:rPr lang="ko-KR" altLang="en-US" sz="1400" b="1">
                <a:solidFill>
                  <a:srgbClr val="FF0000"/>
                </a:solidFill>
              </a:rPr>
              <a:t>너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5413490" y="6329065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Slick Slider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6993586" y="6021288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상품이미지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6993586" y="6329065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Slick Slider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089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800" y="1206938"/>
            <a:ext cx="8240400" cy="4444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190967" y="4249638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구매하기</a:t>
            </a:r>
            <a:r>
              <a:rPr lang="en-US" altLang="ko-KR" sz="1400" b="1" smtClean="0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240581" y="4681686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장바구니 버튼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240581" y="4989463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바로구매 버튼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1847151" y="4249638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카테고리</a:t>
            </a:r>
            <a:r>
              <a:rPr lang="en-US" altLang="ko-KR" sz="1400" b="1" smtClean="0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1973165" y="4681686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jQuery </a:t>
            </a:r>
            <a:r>
              <a:rPr lang="ko-KR" altLang="en-US" sz="1400" b="1" smtClean="0">
                <a:solidFill>
                  <a:srgbClr val="FF0000"/>
                </a:solidFill>
              </a:rPr>
              <a:t>어코디언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1910158" y="4989463"/>
            <a:ext cx="1854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jQuery load </a:t>
            </a:r>
            <a:r>
              <a:rPr lang="ko-KR" altLang="en-US" sz="1400" b="1" smtClean="0">
                <a:solidFill>
                  <a:srgbClr val="FF0000"/>
                </a:solidFill>
              </a:rPr>
              <a:t>메서드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3528608" y="4249638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카테고리</a:t>
            </a:r>
            <a:r>
              <a:rPr lang="en-US" altLang="ko-KR" sz="1400" b="1" smtClean="0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3654622" y="4681686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jQuery </a:t>
            </a:r>
            <a:r>
              <a:rPr lang="ko-KR" altLang="en-US" sz="1400" b="1" smtClean="0">
                <a:solidFill>
                  <a:srgbClr val="FF0000"/>
                </a:solidFill>
              </a:rPr>
              <a:t>어코디언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3591615" y="4989463"/>
            <a:ext cx="1854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FF0000"/>
                </a:solidFill>
              </a:rPr>
              <a:t>jQuery load </a:t>
            </a:r>
            <a:r>
              <a:rPr lang="ko-KR" altLang="en-US" sz="1400" b="1" smtClean="0">
                <a:solidFill>
                  <a:srgbClr val="FF0000"/>
                </a:solidFill>
              </a:rPr>
              <a:t>메서드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5151513" y="5676507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배송정보</a:t>
            </a:r>
            <a:r>
              <a:rPr lang="en-US" altLang="ko-KR" sz="1400" b="1" smtClean="0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5277527" y="6108555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나의정보페이지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5214520" y="6416332"/>
            <a:ext cx="1854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찜목록 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6804248" y="5676507"/>
            <a:ext cx="198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장바구니</a:t>
            </a:r>
            <a:r>
              <a:rPr lang="en-US" altLang="ko-KR" sz="1400" b="1" smtClean="0">
                <a:solidFill>
                  <a:srgbClr val="FF0000"/>
                </a:solidFill>
              </a:rPr>
              <a:t> </a:t>
            </a:r>
            <a:r>
              <a:rPr lang="ko-KR" altLang="en-US" sz="1400" b="1" smtClean="0">
                <a:solidFill>
                  <a:srgbClr val="FF0000"/>
                </a:solidFill>
              </a:rPr>
              <a:t>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6930262" y="6108555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나의정보페이지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6CDFD34-00BB-4482-9BEB-E5B756D8E25F}"/>
              </a:ext>
            </a:extLst>
          </p:cNvPr>
          <p:cNvSpPr txBox="1"/>
          <p:nvPr/>
        </p:nvSpPr>
        <p:spPr>
          <a:xfrm>
            <a:off x="6867255" y="6416332"/>
            <a:ext cx="1854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mtClean="0">
                <a:solidFill>
                  <a:srgbClr val="FF0000"/>
                </a:solidFill>
              </a:rPr>
              <a:t>찜목록 페이지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063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4909" y="1615648"/>
            <a:ext cx="8174182" cy="2505343"/>
            <a:chOff x="750010" y="1300724"/>
            <a:chExt cx="8174182" cy="250534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EF808B-284E-4008-8950-3D62AD7DAA93}"/>
                </a:ext>
              </a:extLst>
            </p:cNvPr>
            <p:cNvSpPr txBox="1"/>
            <p:nvPr/>
          </p:nvSpPr>
          <p:spPr>
            <a:xfrm>
              <a:off x="1354992" y="1300724"/>
              <a:ext cx="696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500" b="1" smtClean="0"/>
                <a:t>모바일 웹 </a:t>
              </a:r>
              <a:r>
                <a:rPr lang="en-US" altLang="ko-KR" sz="3500" b="1" smtClean="0"/>
                <a:t>/ </a:t>
              </a:r>
              <a:r>
                <a:rPr lang="ko-KR" altLang="en-US" sz="3500" b="1" smtClean="0"/>
                <a:t>모바일 앱 정의</a:t>
              </a:r>
              <a:endParaRPr lang="ko-KR" altLang="en-US" sz="3500" b="1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750010" y="2051739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① </a:t>
              </a:r>
              <a:r>
                <a:rPr lang="ko-KR" altLang="en-US" sz="1400" smtClean="0"/>
                <a:t>반응형 웹</a:t>
              </a:r>
              <a:r>
                <a:rPr lang="en-US" altLang="ko-KR" sz="1400" smtClean="0"/>
                <a:t>(Responsive Web) : </a:t>
              </a:r>
              <a:r>
                <a:rPr lang="ko-KR" altLang="en-US" sz="1400" smtClean="0"/>
                <a:t>하나의 </a:t>
              </a:r>
              <a:r>
                <a:rPr lang="en-US" altLang="ko-KR" sz="1400" smtClean="0"/>
                <a:t>html</a:t>
              </a:r>
              <a:r>
                <a:rPr lang="ko-KR" altLang="en-US" sz="1400" smtClean="0"/>
                <a:t>이 디바이스에 따라 레이아웃 변경되는 형태</a:t>
              </a:r>
              <a:endParaRPr lang="ko-KR" altLang="en-US" sz="1400" b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359516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② </a:t>
              </a:r>
              <a:r>
                <a:rPr lang="ko-KR" altLang="en-US" sz="1400" smtClean="0"/>
                <a:t>적응형 웹</a:t>
              </a:r>
              <a:r>
                <a:rPr lang="en-US" altLang="ko-KR" sz="1400" smtClean="0"/>
                <a:t>(Adaptive Web) : PC</a:t>
              </a:r>
              <a:r>
                <a:rPr lang="ko-KR" altLang="en-US" sz="1400" smtClean="0"/>
                <a:t>와 모바일에 개별적인 </a:t>
              </a:r>
              <a:r>
                <a:rPr lang="en-US" altLang="ko-KR" sz="1400" smtClean="0"/>
                <a:t>html</a:t>
              </a:r>
              <a:r>
                <a:rPr lang="ko-KR" altLang="en-US" sz="1400" smtClean="0"/>
                <a:t>로 제작되어 있음</a:t>
              </a:r>
              <a:endParaRPr lang="ko-KR" altLang="en-US" sz="1400" b="1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667293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mtClean="0"/>
                <a:t>③ 모바일 </a:t>
              </a:r>
              <a:r>
                <a:rPr lang="ko-KR" altLang="en-US" sz="1400"/>
                <a:t>웹</a:t>
              </a:r>
              <a:r>
                <a:rPr lang="en-US" altLang="ko-KR" sz="1400" smtClean="0"/>
                <a:t>(Mobile Web) : Mobile First =&gt; </a:t>
              </a:r>
              <a:r>
                <a:rPr lang="ko-KR" altLang="en-US" sz="1400" smtClean="0"/>
                <a:t>하나의 </a:t>
              </a:r>
              <a:r>
                <a:rPr lang="en-US" altLang="ko-KR" sz="1400" smtClean="0"/>
                <a:t>html</a:t>
              </a:r>
              <a:r>
                <a:rPr lang="ko-KR" altLang="en-US" sz="1400" smtClean="0"/>
                <a:t>이 </a:t>
              </a:r>
              <a:r>
                <a:rPr lang="en-US" altLang="ko-KR" sz="1400" smtClean="0"/>
                <a:t>Only </a:t>
              </a:r>
              <a:r>
                <a:rPr lang="ko-KR" altLang="en-US" sz="1400" smtClean="0"/>
                <a:t>모바일에 맞춰 제작됨</a:t>
              </a:r>
              <a:endParaRPr lang="ko-KR" altLang="en-US" sz="1400" b="1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975070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mtClean="0"/>
                <a:t>④ 네이티브 앱</a:t>
              </a:r>
              <a:r>
                <a:rPr lang="en-US" altLang="ko-KR" sz="1400" smtClean="0"/>
                <a:t>(Native App) : </a:t>
              </a:r>
              <a:r>
                <a:rPr lang="ko-KR" altLang="en-US" sz="1400" smtClean="0"/>
                <a:t>앱</a:t>
              </a:r>
              <a:r>
                <a:rPr lang="en-US" altLang="ko-KR" sz="1400" smtClean="0"/>
                <a:t>, </a:t>
              </a:r>
              <a:r>
                <a:rPr lang="ko-KR" altLang="en-US" sz="1400" smtClean="0"/>
                <a:t>플레이스토어에서 다운로드 하는 앱 개발자가 만든 전문 앱</a:t>
              </a:r>
              <a:endParaRPr lang="ko-KR" altLang="en-US" sz="1400" b="1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3282847"/>
              <a:ext cx="81741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smtClean="0">
                  <a:solidFill>
                    <a:srgbClr val="FF0000"/>
                  </a:solidFill>
                </a:rPr>
                <a:t>⑤ 모바일 웹 앱</a:t>
              </a:r>
              <a:r>
                <a:rPr lang="en-US" altLang="ko-KR" sz="1400" b="1" smtClean="0">
                  <a:solidFill>
                    <a:srgbClr val="FF0000"/>
                  </a:solidFill>
                </a:rPr>
                <a:t>(Mobile Web App) : Web</a:t>
              </a:r>
              <a:r>
                <a:rPr lang="ko-KR" altLang="en-US" sz="1400" b="1" smtClean="0">
                  <a:solidFill>
                    <a:srgbClr val="FF0000"/>
                  </a:solidFill>
                </a:rPr>
                <a:t>과 </a:t>
              </a:r>
              <a:r>
                <a:rPr lang="en-US" altLang="ko-KR" sz="1400" b="1" smtClean="0">
                  <a:solidFill>
                    <a:srgbClr val="FF0000"/>
                  </a:solidFill>
                </a:rPr>
                <a:t>App</a:t>
              </a:r>
              <a:r>
                <a:rPr lang="ko-KR" altLang="en-US" sz="1400" b="1" smtClean="0">
                  <a:solidFill>
                    <a:srgbClr val="FF0000"/>
                  </a:solidFill>
                </a:rPr>
                <a:t>의 중간적인 특징 </a:t>
              </a:r>
              <a:r>
                <a:rPr lang="en-US" altLang="ko-KR" sz="1400" b="1" smtClean="0">
                  <a:solidFill>
                    <a:srgbClr val="FF0000"/>
                  </a:solidFill>
                </a:rPr>
                <a:t>=&gt; </a:t>
              </a:r>
              <a:r>
                <a:rPr lang="ko-KR" altLang="en-US" sz="1400" b="1" smtClean="0">
                  <a:solidFill>
                    <a:srgbClr val="FF0000"/>
                  </a:solidFill>
                </a:rPr>
                <a:t>모바일에 최적화된 레이아웃</a:t>
              </a:r>
              <a:endParaRPr lang="en-US" altLang="ko-KR" sz="1400" b="1" smtClean="0">
                <a:solidFill>
                  <a:srgbClr val="FF0000"/>
                </a:solidFill>
              </a:endParaRPr>
            </a:p>
            <a:p>
              <a:r>
                <a:rPr lang="en-US" altLang="ko-KR" sz="1400" b="1" smtClean="0">
                  <a:solidFill>
                    <a:srgbClr val="FF0000"/>
                  </a:solidFill>
                </a:rPr>
                <a:t>&gt; </a:t>
              </a:r>
              <a:r>
                <a:rPr lang="ko-KR" altLang="en-US" sz="1400" b="1" smtClean="0">
                  <a:solidFill>
                    <a:srgbClr val="FF0000"/>
                  </a:solidFill>
                </a:rPr>
                <a:t>하이브리드 앱 이라고도 부름</a:t>
              </a:r>
              <a:endParaRPr lang="ko-KR" altLang="en-US" sz="1400" b="1">
                <a:solidFill>
                  <a:srgbClr val="FF0000"/>
                </a:solidFill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1726817" y="4126831"/>
            <a:ext cx="5690366" cy="2445168"/>
            <a:chOff x="1295564" y="4126831"/>
            <a:chExt cx="5690366" cy="2445168"/>
          </a:xfrm>
        </p:grpSpPr>
        <p:pic>
          <p:nvPicPr>
            <p:cNvPr id="614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5564" y="4126831"/>
              <a:ext cx="1152928" cy="24451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4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47864" y="4127599"/>
              <a:ext cx="3638066" cy="24444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11103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FE810D9-C9CB-417F-A08A-FB3FCEADED1D}"/>
              </a:ext>
            </a:extLst>
          </p:cNvPr>
          <p:cNvGrpSpPr/>
          <p:nvPr/>
        </p:nvGrpSpPr>
        <p:grpSpPr>
          <a:xfrm>
            <a:off x="0" y="327935"/>
            <a:ext cx="8924192" cy="641839"/>
            <a:chOff x="0" y="3108081"/>
            <a:chExt cx="8924192" cy="64183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F428F72-887C-46AB-A2F0-B689328B8024}"/>
                </a:ext>
              </a:extLst>
            </p:cNvPr>
            <p:cNvSpPr/>
            <p:nvPr/>
          </p:nvSpPr>
          <p:spPr>
            <a:xfrm>
              <a:off x="0" y="3108081"/>
              <a:ext cx="8924192" cy="641839"/>
            </a:xfrm>
            <a:prstGeom prst="rect">
              <a:avLst/>
            </a:prstGeom>
            <a:solidFill>
              <a:srgbClr val="D99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7F073D-EAF9-408D-B28D-312A1A59FE62}"/>
                </a:ext>
              </a:extLst>
            </p:cNvPr>
            <p:cNvSpPr txBox="1"/>
            <p:nvPr/>
          </p:nvSpPr>
          <p:spPr>
            <a:xfrm>
              <a:off x="452583" y="3244334"/>
              <a:ext cx="696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mtClean="0"/>
                <a:t>디자인 프레임워크를 위한 </a:t>
              </a:r>
              <a:r>
                <a:rPr lang="en-US" altLang="ko-KR" b="1" smtClean="0"/>
                <a:t>Figma</a:t>
              </a:r>
              <a:endParaRPr lang="ko-KR" altLang="en-US" b="1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4909" y="1615648"/>
            <a:ext cx="8174182" cy="1366569"/>
            <a:chOff x="750010" y="1300724"/>
            <a:chExt cx="8174182" cy="136656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EF808B-284E-4008-8950-3D62AD7DAA93}"/>
                </a:ext>
              </a:extLst>
            </p:cNvPr>
            <p:cNvSpPr txBox="1"/>
            <p:nvPr/>
          </p:nvSpPr>
          <p:spPr>
            <a:xfrm>
              <a:off x="1354992" y="1300724"/>
              <a:ext cx="696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b="1" smtClean="0"/>
                <a:t>Figma </a:t>
              </a:r>
              <a:r>
                <a:rPr lang="ko-KR" altLang="en-US" sz="3500" b="1" smtClean="0"/>
                <a:t>회원가입 및 계정 로그인</a:t>
              </a:r>
              <a:endParaRPr lang="ko-KR" altLang="en-US" sz="3500" b="1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97484C-6553-4938-8FC0-D0796489101B}"/>
                </a:ext>
              </a:extLst>
            </p:cNvPr>
            <p:cNvSpPr txBox="1"/>
            <p:nvPr/>
          </p:nvSpPr>
          <p:spPr>
            <a:xfrm>
              <a:off x="750010" y="2051739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① </a:t>
              </a:r>
              <a:r>
                <a:rPr lang="en-US" altLang="ko-KR" sz="1400" smtClean="0"/>
                <a:t>Figma </a:t>
              </a:r>
              <a:r>
                <a:rPr lang="ko-KR" altLang="en-US" sz="1400" smtClean="0"/>
                <a:t>사이트 </a:t>
              </a:r>
              <a:r>
                <a:rPr lang="en-US" altLang="ko-KR" sz="1400" smtClean="0"/>
                <a:t>: </a:t>
              </a:r>
              <a:r>
                <a:rPr lang="en-US" altLang="ko-KR" sz="1400" smtClean="0">
                  <a:hlinkClick r:id="rId2"/>
                </a:rPr>
                <a:t>https://www.figma.com/</a:t>
              </a:r>
              <a:r>
                <a:rPr lang="en-US" altLang="ko-KR" sz="1400" smtClean="0"/>
                <a:t> =&gt; New Design File </a:t>
              </a:r>
              <a:r>
                <a:rPr lang="en-US" altLang="ko-KR" sz="1100" smtClean="0"/>
                <a:t>(*</a:t>
              </a:r>
              <a:r>
                <a:rPr lang="ko-KR" altLang="en-US" sz="1100" smtClean="0"/>
                <a:t>무료플랜 </a:t>
              </a:r>
              <a:r>
                <a:rPr lang="en-US" altLang="ko-KR" sz="1100" smtClean="0"/>
                <a:t>: 3</a:t>
              </a:r>
              <a:r>
                <a:rPr lang="ko-KR" altLang="en-US" sz="1100" smtClean="0"/>
                <a:t>개의 디자인 파일 사용</a:t>
              </a:r>
              <a:r>
                <a:rPr lang="en-US" altLang="ko-KR" sz="1100"/>
                <a:t> </a:t>
              </a:r>
              <a:r>
                <a:rPr lang="ko-KR" altLang="en-US" sz="1100" smtClean="0"/>
                <a:t>가능</a:t>
              </a:r>
              <a:r>
                <a:rPr lang="en-US" altLang="ko-KR" sz="1100" smtClean="0"/>
                <a:t>)</a:t>
              </a:r>
              <a:endParaRPr lang="ko-KR" altLang="en-US" sz="1400" b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CDFD34-00BB-4482-9BEB-E5B756D8E25F}"/>
                </a:ext>
              </a:extLst>
            </p:cNvPr>
            <p:cNvSpPr txBox="1"/>
            <p:nvPr/>
          </p:nvSpPr>
          <p:spPr>
            <a:xfrm>
              <a:off x="750010" y="2359516"/>
              <a:ext cx="8174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② </a:t>
              </a:r>
              <a:r>
                <a:rPr lang="en-US" altLang="ko-KR" sz="1400" smtClean="0"/>
                <a:t>New Figjam File : </a:t>
              </a:r>
              <a:r>
                <a:rPr lang="ko-KR" altLang="en-US" sz="1400" smtClean="0"/>
                <a:t>협업 프로젝트 진행 시</a:t>
              </a:r>
              <a:r>
                <a:rPr lang="en-US" altLang="ko-KR" sz="1400" smtClean="0"/>
                <a:t>, </a:t>
              </a:r>
              <a:r>
                <a:rPr lang="ko-KR" altLang="en-US" sz="1400" smtClean="0"/>
                <a:t>사용</a:t>
              </a:r>
              <a:endParaRPr lang="ko-KR" altLang="en-US" sz="1400" b="1"/>
            </a:p>
          </p:txBody>
        </p:sp>
      </p:grp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212976"/>
            <a:ext cx="5522958" cy="2298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3789040"/>
            <a:ext cx="4386480" cy="27357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971600" y="3502908"/>
            <a:ext cx="93610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580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1815</TotalTime>
  <Words>2029</Words>
  <Application>Microsoft Office PowerPoint</Application>
  <PresentationFormat>화면 슬라이드 쇼(4:3)</PresentationFormat>
  <Paragraphs>270</Paragraphs>
  <Slides>52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52</vt:i4>
      </vt:variant>
    </vt:vector>
  </HeadingPairs>
  <TitlesOfParts>
    <vt:vector size="5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user</cp:lastModifiedBy>
  <cp:revision>112</cp:revision>
  <dcterms:created xsi:type="dcterms:W3CDTF">2023-03-10T23:55:08Z</dcterms:created>
  <dcterms:modified xsi:type="dcterms:W3CDTF">2023-03-13T09:33:12Z</dcterms:modified>
</cp:coreProperties>
</file>

<file path=docProps/thumbnail.jpeg>
</file>